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48"/>
  </p:normalViewPr>
  <p:slideViewPr>
    <p:cSldViewPr>
      <p:cViewPr varScale="1">
        <p:scale>
          <a:sx n="96" d="100"/>
          <a:sy n="96" d="100"/>
        </p:scale>
        <p:origin x="176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263B71-48B8-4B19-91D8-21C66866AB62}" type="datetimeFigureOut">
              <a:rPr lang="ro-RO" smtClean="0"/>
              <a:t>19.04.2024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852682-9F85-457B-86BC-E2D6FE8A75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20206"/>
            <a:ext cx="8640960" cy="1828800"/>
          </a:xfrm>
        </p:spPr>
        <p:txBody>
          <a:bodyPr>
            <a:noAutofit/>
          </a:bodyPr>
          <a:lstStyle/>
          <a:p>
            <a:pPr marL="1125220" marR="1083945" indent="579120" algn="ctr">
              <a:lnSpc>
                <a:spcPct val="141700"/>
              </a:lnSpc>
              <a:spcBef>
                <a:spcPts val="705"/>
              </a:spcBef>
            </a:pPr>
            <a:r>
              <a:rPr lang="en-US" sz="3200" dirty="0">
                <a:latin typeface="Times New Roman"/>
                <a:cs typeface="Times New Roman"/>
              </a:rPr>
              <a:t>“GOING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DIGITAL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IN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AN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INNOVATIVE</a:t>
            </a:r>
            <a:r>
              <a:rPr lang="ro-RO" sz="3200" dirty="0" smtClean="0">
                <a:latin typeface="Times New Roman"/>
                <a:cs typeface="Times New Roman"/>
              </a:rPr>
              <a:t> </a:t>
            </a:r>
            <a:r>
              <a:rPr lang="en-US" sz="3200" spc="-10" dirty="0" smtClean="0">
                <a:latin typeface="Times New Roman"/>
                <a:cs typeface="Times New Roman"/>
              </a:rPr>
              <a:t>CLASSROOM</a:t>
            </a:r>
            <a:r>
              <a:rPr lang="en-US" sz="3200" spc="-10" dirty="0">
                <a:latin typeface="Times New Roman"/>
                <a:cs typeface="Times New Roman"/>
              </a:rPr>
              <a:t>”,</a:t>
            </a: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 err="1">
                <a:latin typeface="Times New Roman"/>
                <a:cs typeface="Times New Roman"/>
              </a:rPr>
              <a:t>Praga</a:t>
            </a:r>
            <a:r>
              <a:rPr lang="en-US" sz="3200" dirty="0">
                <a:latin typeface="Times New Roman"/>
                <a:cs typeface="Times New Roman"/>
              </a:rPr>
              <a:t>,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Republica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spc="-20" dirty="0" err="1">
                <a:latin typeface="Times New Roman"/>
                <a:cs typeface="Times New Roman"/>
              </a:rPr>
              <a:t>Cehă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ro-RO" sz="3200" spc="-20" dirty="0" smtClean="0">
                <a:latin typeface="Times New Roman"/>
                <a:cs typeface="Times New Roman"/>
              </a:rPr>
              <a:t/>
            </a:r>
            <a:br>
              <a:rPr lang="ro-RO" sz="3200" spc="-2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12.02.2024 </a:t>
            </a:r>
            <a:r>
              <a:rPr lang="en-US" sz="3200" dirty="0">
                <a:latin typeface="Times New Roman"/>
                <a:cs typeface="Times New Roman"/>
              </a:rPr>
              <a:t>– </a:t>
            </a:r>
            <a:r>
              <a:rPr lang="en-US" sz="3200" spc="-10" dirty="0" smtClean="0">
                <a:latin typeface="Times New Roman"/>
                <a:cs typeface="Times New Roman"/>
              </a:rPr>
              <a:t>16.02.2024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772400" cy="1616176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tx1"/>
                </a:solidFill>
              </a:rPr>
              <a:t>Erasmus+ în domeniul “Educație școlară”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en-GB" dirty="0" err="1"/>
              <a:t>acreditare</a:t>
            </a:r>
            <a:r>
              <a:rPr lang="en-GB" dirty="0"/>
              <a:t> </a:t>
            </a:r>
            <a:r>
              <a:rPr lang="en-GB" dirty="0" err="1"/>
              <a:t>obținută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anul</a:t>
            </a:r>
            <a:r>
              <a:rPr lang="en-GB" dirty="0"/>
              <a:t> 2022</a:t>
            </a:r>
            <a:endParaRPr lang="vi-VN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Număr de identificare proiect: 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2023-1-RO01-KA121-SCH-000119590 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Anul II 2023 – 2024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5805264"/>
            <a:ext cx="2116752" cy="5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qr site scoala_erasmu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4" y="1772816"/>
            <a:ext cx="2966252" cy="29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17921"/>
            <a:ext cx="33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Pentru mai multe detalii....</a:t>
            </a:r>
            <a:endParaRPr lang="ro-RO" dirty="0"/>
          </a:p>
        </p:txBody>
      </p:sp>
      <p:sp>
        <p:nvSpPr>
          <p:cNvPr id="5" name="Curved Left Arrow 4"/>
          <p:cNvSpPr/>
          <p:nvPr/>
        </p:nvSpPr>
        <p:spPr>
          <a:xfrm rot="19873106">
            <a:off x="6822064" y="166172"/>
            <a:ext cx="1598417" cy="4073529"/>
          </a:xfrm>
          <a:prstGeom prst="curvedLeftArrow">
            <a:avLst>
              <a:gd name="adj1" fmla="val 6640"/>
              <a:gd name="adj2" fmla="val 5341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7" y="508518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800" b="1" dirty="0">
                <a:solidFill>
                  <a:prstClr val="black"/>
                </a:solidFill>
              </a:rPr>
              <a:t>Vă mulțumim!</a:t>
            </a:r>
          </a:p>
        </p:txBody>
      </p:sp>
      <p:pic>
        <p:nvPicPr>
          <p:cNvPr id="4099" name="Picture 3" descr="C:\Users\Asus\Desktop\jurnal de proiect erasmus 2023 februari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11" y="1772816"/>
            <a:ext cx="2954356" cy="29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Right Arrow 7"/>
          <p:cNvSpPr/>
          <p:nvPr/>
        </p:nvSpPr>
        <p:spPr>
          <a:xfrm rot="1360617">
            <a:off x="370810" y="335896"/>
            <a:ext cx="1582715" cy="3924585"/>
          </a:xfrm>
          <a:prstGeom prst="curvedRightArrow">
            <a:avLst>
              <a:gd name="adj1" fmla="val 720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1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032448"/>
          </a:xfrm>
        </p:spPr>
        <p:txBody>
          <a:bodyPr>
            <a:normAutofit fontScale="62500" lnSpcReduction="20000"/>
          </a:bodyPr>
          <a:lstStyle/>
          <a:p>
            <a:r>
              <a:rPr lang="ro-RO" b="1" dirty="0" smtClean="0"/>
              <a:t>Beneficiari:</a:t>
            </a:r>
            <a:r>
              <a:rPr lang="en-GB" b="1" dirty="0" smtClean="0"/>
              <a:t> </a:t>
            </a:r>
            <a:r>
              <a:rPr lang="en-GB" dirty="0" err="1"/>
              <a:t>trei</a:t>
            </a:r>
            <a:r>
              <a:rPr lang="en-GB" dirty="0"/>
              <a:t> cadre </a:t>
            </a:r>
            <a:r>
              <a:rPr lang="en-GB" dirty="0" err="1" smtClean="0"/>
              <a:t>didactice</a:t>
            </a:r>
            <a:r>
              <a:rPr lang="ro-RO" dirty="0" smtClean="0"/>
              <a:t> de la Colegiul Economic „Dimitrie Cantemir”;</a:t>
            </a:r>
          </a:p>
          <a:p>
            <a:r>
              <a:rPr lang="ro-RO" dirty="0"/>
              <a:t>A</a:t>
            </a:r>
            <a:r>
              <a:rPr lang="en-GB" dirty="0" err="1" smtClean="0"/>
              <a:t>ctivitate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învățare</a:t>
            </a:r>
            <a:r>
              <a:rPr lang="en-GB" dirty="0"/>
              <a:t>, </a:t>
            </a:r>
            <a:r>
              <a:rPr lang="en-GB" dirty="0" err="1"/>
              <a:t>formare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predare</a:t>
            </a:r>
            <a:r>
              <a:rPr lang="en-GB" dirty="0"/>
              <a:t> </a:t>
            </a:r>
            <a:r>
              <a:rPr lang="en-GB" dirty="0" err="1"/>
              <a:t>organizată</a:t>
            </a:r>
            <a:r>
              <a:rPr lang="en-GB" dirty="0"/>
              <a:t> de ITC International training </a:t>
            </a:r>
            <a:r>
              <a:rPr lang="en-GB" dirty="0" err="1"/>
              <a:t>center</a:t>
            </a:r>
            <a:r>
              <a:rPr lang="en-GB" dirty="0"/>
              <a:t> </a:t>
            </a:r>
            <a:r>
              <a:rPr lang="en-GB" dirty="0" err="1"/>
              <a:t>s.r.o</a:t>
            </a:r>
            <a:r>
              <a:rPr lang="en-GB" dirty="0" smtClean="0"/>
              <a:t>., </a:t>
            </a:r>
            <a:r>
              <a:rPr lang="en-GB" dirty="0" err="1"/>
              <a:t>alături</a:t>
            </a:r>
            <a:r>
              <a:rPr lang="en-GB" dirty="0"/>
              <a:t> de </a:t>
            </a:r>
            <a:r>
              <a:rPr lang="en-GB" dirty="0" err="1"/>
              <a:t>alte</a:t>
            </a:r>
            <a:r>
              <a:rPr lang="en-GB" dirty="0"/>
              <a:t> cadre </a:t>
            </a:r>
            <a:r>
              <a:rPr lang="en-GB" dirty="0" err="1"/>
              <a:t>didactice</a:t>
            </a:r>
            <a:r>
              <a:rPr lang="en-GB" dirty="0"/>
              <a:t> din </a:t>
            </a:r>
            <a:r>
              <a:rPr lang="en-GB" dirty="0" err="1"/>
              <a:t>România</a:t>
            </a:r>
            <a:r>
              <a:rPr lang="en-GB" dirty="0"/>
              <a:t>, </a:t>
            </a:r>
            <a:r>
              <a:rPr lang="en-GB" dirty="0" err="1"/>
              <a:t>Portugalia</a:t>
            </a:r>
            <a:r>
              <a:rPr lang="en-GB" dirty="0"/>
              <a:t>, </a:t>
            </a:r>
            <a:r>
              <a:rPr lang="en-GB" dirty="0" err="1"/>
              <a:t>Spania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Irlanda</a:t>
            </a:r>
            <a:r>
              <a:rPr lang="en-GB" dirty="0"/>
              <a:t>.</a:t>
            </a:r>
            <a:endParaRPr lang="ro-RO" dirty="0"/>
          </a:p>
          <a:p>
            <a:r>
              <a:rPr lang="en-GB" b="1" dirty="0" err="1"/>
              <a:t>Scopul</a:t>
            </a:r>
            <a:r>
              <a:rPr lang="en-GB" b="1" dirty="0"/>
              <a:t> </a:t>
            </a:r>
            <a:r>
              <a:rPr lang="en-GB" b="1" dirty="0" err="1"/>
              <a:t>cursului</a:t>
            </a:r>
            <a:r>
              <a:rPr lang="en-GB" b="1" dirty="0"/>
              <a:t> </a:t>
            </a:r>
            <a:r>
              <a:rPr lang="en-GB" dirty="0" err="1"/>
              <a:t>este</a:t>
            </a:r>
            <a:r>
              <a:rPr lang="en-GB" dirty="0"/>
              <a:t> de a </a:t>
            </a:r>
            <a:r>
              <a:rPr lang="en-GB" dirty="0" err="1"/>
              <a:t>îmbunătăți</a:t>
            </a:r>
            <a:r>
              <a:rPr lang="en-GB" dirty="0"/>
              <a:t> </a:t>
            </a:r>
            <a:r>
              <a:rPr lang="en-GB" dirty="0" err="1"/>
              <a:t>calitatea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eficacitatea</a:t>
            </a:r>
            <a:r>
              <a:rPr lang="en-GB" dirty="0"/>
              <a:t> </a:t>
            </a:r>
            <a:r>
              <a:rPr lang="en-GB" dirty="0" err="1"/>
              <a:t>procesului</a:t>
            </a:r>
            <a:r>
              <a:rPr lang="en-GB" dirty="0"/>
              <a:t> </a:t>
            </a:r>
            <a:r>
              <a:rPr lang="en-GB" dirty="0" err="1"/>
              <a:t>educațional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orice</a:t>
            </a:r>
            <a:r>
              <a:rPr lang="en-GB" dirty="0"/>
              <a:t> </a:t>
            </a:r>
            <a:r>
              <a:rPr lang="en-GB" dirty="0" err="1"/>
              <a:t>clasă</a:t>
            </a:r>
            <a:r>
              <a:rPr lang="en-GB" dirty="0"/>
              <a:t>, </a:t>
            </a:r>
            <a:r>
              <a:rPr lang="en-GB" dirty="0" err="1"/>
              <a:t>încurajarea</a:t>
            </a:r>
            <a:r>
              <a:rPr lang="en-GB" dirty="0"/>
              <a:t> </a:t>
            </a:r>
            <a:r>
              <a:rPr lang="en-GB" dirty="0" err="1"/>
              <a:t>gândirii</a:t>
            </a:r>
            <a:r>
              <a:rPr lang="en-GB" dirty="0"/>
              <a:t> </a:t>
            </a:r>
            <a:r>
              <a:rPr lang="en-GB" dirty="0" err="1"/>
              <a:t>critice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creative, </a:t>
            </a:r>
            <a:r>
              <a:rPr lang="en-GB" dirty="0" err="1"/>
              <a:t>rezolvarea</a:t>
            </a:r>
            <a:r>
              <a:rPr lang="en-GB" dirty="0"/>
              <a:t> </a:t>
            </a:r>
            <a:r>
              <a:rPr lang="en-GB" dirty="0" err="1"/>
              <a:t>problemelor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luarea</a:t>
            </a:r>
            <a:r>
              <a:rPr lang="en-GB" dirty="0"/>
              <a:t> </a:t>
            </a:r>
            <a:r>
              <a:rPr lang="en-GB" dirty="0" err="1"/>
              <a:t>deciziilor</a:t>
            </a:r>
            <a:r>
              <a:rPr lang="en-GB" dirty="0"/>
              <a:t>, </a:t>
            </a:r>
            <a:r>
              <a:rPr lang="en-GB" dirty="0" err="1"/>
              <a:t>integrarea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minoritari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procesul</a:t>
            </a:r>
            <a:r>
              <a:rPr lang="en-GB" dirty="0"/>
              <a:t> </a:t>
            </a:r>
            <a:r>
              <a:rPr lang="en-GB" dirty="0" err="1"/>
              <a:t>educațional</a:t>
            </a:r>
            <a:r>
              <a:rPr lang="en-GB" dirty="0"/>
              <a:t> </a:t>
            </a:r>
            <a:r>
              <a:rPr lang="en-GB" dirty="0" err="1"/>
              <a:t>folosind</a:t>
            </a:r>
            <a:r>
              <a:rPr lang="en-GB" dirty="0"/>
              <a:t> TIC </a:t>
            </a:r>
            <a:r>
              <a:rPr lang="en-GB" dirty="0" err="1"/>
              <a:t>ca</a:t>
            </a:r>
            <a:r>
              <a:rPr lang="en-GB" dirty="0"/>
              <a:t> instrument de </a:t>
            </a:r>
            <a:r>
              <a:rPr lang="en-GB" dirty="0" err="1"/>
              <a:t>dezvoltare</a:t>
            </a:r>
            <a:r>
              <a:rPr lang="en-GB" dirty="0"/>
              <a:t> a </a:t>
            </a:r>
            <a:r>
              <a:rPr lang="en-GB" dirty="0" err="1"/>
              <a:t>abilităților</a:t>
            </a:r>
            <a:r>
              <a:rPr lang="en-GB" dirty="0"/>
              <a:t>, </a:t>
            </a:r>
            <a:r>
              <a:rPr lang="en-GB" dirty="0" err="1"/>
              <a:t>atitudinilor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deprinderii</a:t>
            </a:r>
            <a:r>
              <a:rPr lang="en-GB" dirty="0"/>
              <a:t> de „</a:t>
            </a:r>
            <a:r>
              <a:rPr lang="en-GB" dirty="0" err="1"/>
              <a:t>învățare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practică</a:t>
            </a:r>
            <a:r>
              <a:rPr lang="en-GB" dirty="0"/>
              <a:t>”.</a:t>
            </a:r>
            <a:endParaRPr lang="ro-RO" dirty="0"/>
          </a:p>
          <a:p>
            <a:r>
              <a:rPr lang="en-GB" b="1" dirty="0" err="1"/>
              <a:t>Conținutul</a:t>
            </a:r>
            <a:r>
              <a:rPr lang="en-GB" b="1" dirty="0"/>
              <a:t> </a:t>
            </a:r>
            <a:r>
              <a:rPr lang="en-GB" b="1" dirty="0" err="1"/>
              <a:t>tematic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interdisciplinar</a:t>
            </a:r>
            <a:r>
              <a:rPr lang="en-GB" b="1" dirty="0"/>
              <a:t> </a:t>
            </a:r>
            <a:r>
              <a:rPr lang="en-GB" dirty="0" smtClean="0"/>
              <a:t> </a:t>
            </a:r>
            <a:r>
              <a:rPr lang="en-GB" dirty="0" err="1"/>
              <a:t>împărțit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nouă</a:t>
            </a:r>
            <a:r>
              <a:rPr lang="en-GB" dirty="0"/>
              <a:t> module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activitatea</a:t>
            </a:r>
            <a:r>
              <a:rPr lang="en-GB" dirty="0"/>
              <a:t> de </a:t>
            </a:r>
            <a:r>
              <a:rPr lang="en-GB" dirty="0" err="1"/>
              <a:t>instruire</a:t>
            </a:r>
            <a:r>
              <a:rPr lang="en-GB" dirty="0"/>
              <a:t> </a:t>
            </a:r>
            <a:r>
              <a:rPr lang="en-GB" dirty="0" err="1"/>
              <a:t>colaborativă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reflexivă</a:t>
            </a:r>
            <a:r>
              <a:rPr lang="en-GB" dirty="0"/>
              <a:t> s-a </a:t>
            </a:r>
            <a:r>
              <a:rPr lang="en-GB" dirty="0" err="1"/>
              <a:t>realizat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de </a:t>
            </a:r>
            <a:r>
              <a:rPr lang="en-GB" dirty="0" err="1"/>
              <a:t>lucru</a:t>
            </a:r>
            <a:r>
              <a:rPr lang="en-GB" dirty="0"/>
              <a:t> </a:t>
            </a:r>
            <a:r>
              <a:rPr lang="en-GB" dirty="0" err="1"/>
              <a:t>pornindu</a:t>
            </a:r>
            <a:r>
              <a:rPr lang="en-GB" dirty="0"/>
              <a:t>-se de la </a:t>
            </a:r>
            <a:r>
              <a:rPr lang="en-GB" dirty="0" err="1"/>
              <a:t>exemple</a:t>
            </a:r>
            <a:r>
              <a:rPr lang="en-GB" dirty="0"/>
              <a:t> practice </a:t>
            </a:r>
            <a:r>
              <a:rPr lang="en-GB" dirty="0" err="1"/>
              <a:t>până</a:t>
            </a:r>
            <a:r>
              <a:rPr lang="en-GB" dirty="0"/>
              <a:t> la </a:t>
            </a:r>
            <a:r>
              <a:rPr lang="en-GB" dirty="0" err="1"/>
              <a:t>proiectarea</a:t>
            </a:r>
            <a:r>
              <a:rPr lang="en-GB" dirty="0"/>
              <a:t> </a:t>
            </a:r>
            <a:r>
              <a:rPr lang="en-GB" dirty="0" err="1"/>
              <a:t>propriilor</a:t>
            </a:r>
            <a:r>
              <a:rPr lang="en-GB" dirty="0"/>
              <a:t> </a:t>
            </a:r>
            <a:r>
              <a:rPr lang="en-GB" dirty="0" err="1"/>
              <a:t>sarcini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planuri</a:t>
            </a:r>
            <a:r>
              <a:rPr lang="en-GB" dirty="0"/>
              <a:t> de </a:t>
            </a:r>
            <a:r>
              <a:rPr lang="en-GB" dirty="0" err="1"/>
              <a:t>lecție</a:t>
            </a:r>
            <a:r>
              <a:rPr lang="en-GB" dirty="0"/>
              <a:t>, la </a:t>
            </a:r>
            <a:r>
              <a:rPr lang="en-GB" dirty="0" err="1"/>
              <a:t>schimb</a:t>
            </a:r>
            <a:r>
              <a:rPr lang="en-GB" dirty="0"/>
              <a:t> de </a:t>
            </a:r>
            <a:r>
              <a:rPr lang="en-GB" dirty="0" err="1"/>
              <a:t>idei</a:t>
            </a:r>
            <a:r>
              <a:rPr lang="en-GB" dirty="0"/>
              <a:t> etc.</a:t>
            </a:r>
            <a:endParaRPr lang="en-US" dirty="0"/>
          </a:p>
        </p:txBody>
      </p:sp>
      <p:pic>
        <p:nvPicPr>
          <p:cNvPr id="4" name="Picture 3" descr="C:\Users\Asus\Desktop\erasmus Praga\New folder\WhatsApp Image 2024-02-28 at 10.24.07 (1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6311" r="9346" b="3398"/>
          <a:stretch/>
        </p:blipFill>
        <p:spPr bwMode="auto">
          <a:xfrm>
            <a:off x="4788024" y="4092312"/>
            <a:ext cx="3779912" cy="2381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Asus\Desktop\erasmus Praga\New folder\17088731570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249" b="5648"/>
          <a:stretch/>
        </p:blipFill>
        <p:spPr bwMode="auto">
          <a:xfrm>
            <a:off x="665490" y="4092312"/>
            <a:ext cx="3347864" cy="2397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049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30352"/>
            <a:ext cx="8712968" cy="6327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o-RO" sz="2200" b="1" dirty="0" smtClean="0"/>
              <a:t>FORMAREA PROFESIONALĂ A FOST STRUCTURATĂ PE MODULE DE ÎNVĂȚARE: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01 </a:t>
            </a:r>
            <a:r>
              <a:rPr lang="en-US" dirty="0"/>
              <a:t>– Theoretical module – 21st Century Skills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02 </a:t>
            </a:r>
            <a:r>
              <a:rPr lang="en-US" dirty="0"/>
              <a:t>– </a:t>
            </a:r>
            <a:r>
              <a:rPr lang="en-US" dirty="0" err="1"/>
              <a:t>Gamifying</a:t>
            </a:r>
            <a:r>
              <a:rPr lang="en-US" dirty="0"/>
              <a:t> the Classroom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03</a:t>
            </a:r>
            <a:r>
              <a:rPr lang="en-US" dirty="0"/>
              <a:t> – Using Games and Game Strategies for Enhancing Learning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04 </a:t>
            </a:r>
            <a:r>
              <a:rPr lang="en-US" dirty="0"/>
              <a:t>– Critical and Creative Thinking Through Games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05 </a:t>
            </a:r>
            <a:r>
              <a:rPr lang="en-US" dirty="0"/>
              <a:t>– Outdoor Games for Active Learning, Using </a:t>
            </a:r>
            <a:r>
              <a:rPr lang="en-US" dirty="0" err="1"/>
              <a:t>QR</a:t>
            </a:r>
            <a:r>
              <a:rPr lang="en-US" dirty="0"/>
              <a:t> Codes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06 </a:t>
            </a:r>
            <a:r>
              <a:rPr lang="en-US" dirty="0"/>
              <a:t>– First exposure to Flipped Classroom </a:t>
            </a:r>
            <a:endParaRPr lang="ro-RO" dirty="0" smtClean="0"/>
          </a:p>
          <a:p>
            <a:pPr algn="just"/>
            <a:r>
              <a:rPr lang="en-US" b="1" dirty="0" smtClean="0"/>
              <a:t>Module</a:t>
            </a:r>
            <a:r>
              <a:rPr lang="ro-RO" b="1" dirty="0" smtClean="0"/>
              <a:t> </a:t>
            </a:r>
            <a:r>
              <a:rPr lang="en-US" b="1" dirty="0" smtClean="0"/>
              <a:t>07 </a:t>
            </a:r>
            <a:r>
              <a:rPr lang="en-US" dirty="0"/>
              <a:t>– Strategies for Effective Lesson Planning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08 </a:t>
            </a:r>
            <a:r>
              <a:rPr lang="en-US" dirty="0"/>
              <a:t>– Tools for Efficient Presentations </a:t>
            </a:r>
            <a:endParaRPr lang="ro-RO" dirty="0" smtClean="0"/>
          </a:p>
          <a:p>
            <a:pPr algn="just"/>
            <a:r>
              <a:rPr lang="en-US" b="1" dirty="0" smtClean="0"/>
              <a:t>Module </a:t>
            </a:r>
            <a:r>
              <a:rPr lang="en-US" b="1" dirty="0"/>
              <a:t>09 </a:t>
            </a:r>
            <a:r>
              <a:rPr lang="en-US" dirty="0"/>
              <a:t>– Tools for Creating your own Webpage 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37958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04664"/>
            <a:ext cx="4968552" cy="59766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vi-VN" sz="3300" b="1" dirty="0"/>
              <a:t>Rezultatele învăţării au vizat</a:t>
            </a:r>
            <a:r>
              <a:rPr lang="vi-VN" sz="3300" b="1" dirty="0" smtClean="0"/>
              <a:t>:</a:t>
            </a:r>
            <a:endParaRPr lang="ro-RO" sz="3300" b="1" dirty="0" smtClean="0"/>
          </a:p>
          <a:p>
            <a:pPr marL="0" indent="0" algn="just">
              <a:buNone/>
            </a:pPr>
            <a:endParaRPr lang="vi-VN" sz="3300" b="1" dirty="0"/>
          </a:p>
          <a:p>
            <a:pPr marL="0" indent="0" algn="just">
              <a:buNone/>
            </a:pPr>
            <a:r>
              <a:rPr lang="vi-VN" dirty="0"/>
              <a:t>• Îmbunătățirea abilităților de a utiliza diverse metode și tehnici de predare inovatoare, care sunt centrate pe </a:t>
            </a:r>
            <a:r>
              <a:rPr lang="vi-VN" dirty="0" smtClean="0"/>
              <a:t>cursant</a:t>
            </a:r>
            <a:r>
              <a:rPr lang="ro-RO" dirty="0" smtClean="0"/>
              <a:t>;</a:t>
            </a:r>
          </a:p>
          <a:p>
            <a:pPr marL="0" indent="0" algn="just">
              <a:buNone/>
            </a:pPr>
            <a:r>
              <a:rPr lang="vi-VN" dirty="0" smtClean="0"/>
              <a:t>• </a:t>
            </a:r>
            <a:r>
              <a:rPr lang="vi-VN" dirty="0"/>
              <a:t>Îmbunătățirea competențelor de utilizare a resurselor deschise și digitale, sprijinirea dezvoltării competențelor digitale și a alfabetizării media, creșterea capacității de a declanșa schimbări în ceea ce privește modernizarea utilizând TIC;</a:t>
            </a:r>
          </a:p>
          <a:p>
            <a:pPr marL="0" indent="0" algn="just">
              <a:buNone/>
            </a:pPr>
            <a:r>
              <a:rPr lang="vi-VN" dirty="0"/>
              <a:t>• Generarea de materiale și idei gata de utilizare pentru a sprijini dezvoltarea școlară sau organizațională în domeniul educație inovatoare </a:t>
            </a:r>
            <a:endParaRPr lang="ro-RO" dirty="0" smtClean="0"/>
          </a:p>
          <a:p>
            <a:pPr marL="0" indent="0" algn="just">
              <a:buNone/>
            </a:pPr>
            <a:r>
              <a:rPr lang="vi-VN" dirty="0" smtClean="0"/>
              <a:t>• </a:t>
            </a:r>
            <a:r>
              <a:rPr lang="vi-VN" dirty="0"/>
              <a:t>Implementarea unor tehnici de lucru în săli de clasă eterogene, sprijinirea includerii diferitelor categorii de minorități în educația de masă bazată pe valori </a:t>
            </a:r>
            <a:r>
              <a:rPr lang="vi-VN" dirty="0" smtClean="0"/>
              <a:t>democratice</a:t>
            </a:r>
            <a:r>
              <a:rPr lang="ro-RO" dirty="0"/>
              <a:t>;</a:t>
            </a:r>
            <a:endParaRPr lang="vi-VN" dirty="0"/>
          </a:p>
          <a:p>
            <a:pPr marL="0" indent="0" algn="just">
              <a:buNone/>
            </a:pPr>
            <a:r>
              <a:rPr lang="vi-VN" dirty="0"/>
              <a:t>• Dezvoltarea abilităților </a:t>
            </a:r>
            <a:r>
              <a:rPr lang="vi-VN" dirty="0" smtClean="0"/>
              <a:t>relevante, </a:t>
            </a:r>
            <a:r>
              <a:rPr lang="vi-VN" dirty="0"/>
              <a:t>cum ar fi creativitatea, gândirea critică, metacogniția și alte competențe cheie prin metode de predare inovatoare;</a:t>
            </a:r>
          </a:p>
          <a:p>
            <a:pPr marL="0" indent="0" algn="just">
              <a:buNone/>
            </a:pPr>
            <a:r>
              <a:rPr lang="vi-VN" dirty="0" smtClean="0"/>
              <a:t>• </a:t>
            </a:r>
            <a:r>
              <a:rPr lang="vi-VN" dirty="0"/>
              <a:t>Învățarea experiențială, interculturală prin schimburi de idei cu profesori din alte state membre ale </a:t>
            </a:r>
            <a:r>
              <a:rPr lang="ro-RO" dirty="0" smtClean="0"/>
              <a:t>UE;</a:t>
            </a:r>
            <a:endParaRPr lang="vi-VN" dirty="0"/>
          </a:p>
          <a:p>
            <a:pPr marL="0" indent="0" algn="just">
              <a:buNone/>
            </a:pPr>
            <a:r>
              <a:rPr lang="vi-VN" dirty="0"/>
              <a:t>• Dezvoltarea abilităților de comunicare, îmbunătățirea competențelor lingvistice, a vocabularului profesional.</a:t>
            </a:r>
          </a:p>
          <a:p>
            <a:pPr algn="just"/>
            <a:endParaRPr lang="en-US" dirty="0"/>
          </a:p>
        </p:txBody>
      </p:sp>
      <p:pic>
        <p:nvPicPr>
          <p:cNvPr id="7" name="Picture 6" descr="Light bulb on yellow background with sketched light beams and cord">
            <a:extLst>
              <a:ext uri="{FF2B5EF4-FFF2-40B4-BE49-F238E27FC236}">
                <a16:creationId xmlns="" xmlns:a16="http://schemas.microsoft.com/office/drawing/2014/main" id="{8C90B7ED-3575-5F4F-6835-5E1831BFA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6" r="6688" b="-2"/>
          <a:stretch/>
        </p:blipFill>
        <p:spPr>
          <a:xfrm>
            <a:off x="438882" y="437486"/>
            <a:ext cx="3410275" cy="552109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8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err="1"/>
              <a:t>Pornind</a:t>
            </a:r>
            <a:r>
              <a:rPr lang="en-GB" dirty="0"/>
              <a:t> de la </a:t>
            </a:r>
            <a:r>
              <a:rPr lang="en-GB" dirty="0" err="1"/>
              <a:t>premisa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succesul</a:t>
            </a:r>
            <a:r>
              <a:rPr lang="en-GB" dirty="0"/>
              <a:t> </a:t>
            </a:r>
            <a:r>
              <a:rPr lang="en-GB" dirty="0" err="1"/>
              <a:t>educațional</a:t>
            </a:r>
            <a:r>
              <a:rPr lang="en-GB" dirty="0"/>
              <a:t> </a:t>
            </a:r>
            <a:r>
              <a:rPr lang="en-GB" dirty="0" err="1"/>
              <a:t>depinde</a:t>
            </a:r>
            <a:r>
              <a:rPr lang="en-GB" dirty="0"/>
              <a:t> de </a:t>
            </a:r>
            <a:r>
              <a:rPr lang="en-GB" dirty="0" err="1"/>
              <a:t>ceea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li se </a:t>
            </a:r>
            <a:r>
              <a:rPr lang="en-GB" dirty="0" err="1"/>
              <a:t>predă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cum li se </a:t>
            </a:r>
            <a:r>
              <a:rPr lang="en-GB" dirty="0" err="1"/>
              <a:t>predă</a:t>
            </a:r>
            <a:r>
              <a:rPr lang="en-GB" dirty="0"/>
              <a:t>, </a:t>
            </a:r>
            <a:r>
              <a:rPr lang="en-GB" dirty="0" err="1"/>
              <a:t>beneficiarii</a:t>
            </a:r>
            <a:r>
              <a:rPr lang="en-GB" dirty="0"/>
              <a:t> au </a:t>
            </a:r>
            <a:r>
              <a:rPr lang="en-GB" dirty="0" err="1"/>
              <a:t>identificat</a:t>
            </a:r>
            <a:r>
              <a:rPr lang="en-GB" dirty="0"/>
              <a:t> </a:t>
            </a:r>
            <a:r>
              <a:rPr lang="en-GB" dirty="0" err="1"/>
              <a:t>strategii</a:t>
            </a:r>
            <a:r>
              <a:rPr lang="en-GB" dirty="0"/>
              <a:t> </a:t>
            </a:r>
            <a:r>
              <a:rPr lang="en-GB" dirty="0" err="1"/>
              <a:t>adecvate</a:t>
            </a:r>
            <a:r>
              <a:rPr lang="en-GB" dirty="0"/>
              <a:t> care au </a:t>
            </a:r>
            <a:r>
              <a:rPr lang="en-GB" dirty="0" err="1"/>
              <a:t>condus</a:t>
            </a:r>
            <a:r>
              <a:rPr lang="en-GB" dirty="0"/>
              <a:t> la </a:t>
            </a:r>
            <a:r>
              <a:rPr lang="en-GB" dirty="0" err="1"/>
              <a:t>îmbunătățirea</a:t>
            </a:r>
            <a:r>
              <a:rPr lang="en-GB" dirty="0"/>
              <a:t> </a:t>
            </a:r>
            <a:r>
              <a:rPr lang="en-GB" dirty="0" err="1"/>
              <a:t>propriului</a:t>
            </a:r>
            <a:r>
              <a:rPr lang="en-GB" dirty="0"/>
              <a:t> plan digital de </a:t>
            </a:r>
            <a:r>
              <a:rPr lang="en-GB" dirty="0" err="1"/>
              <a:t>acțiune</a:t>
            </a:r>
            <a:r>
              <a:rPr lang="en-GB" dirty="0"/>
              <a:t>. </a:t>
            </a:r>
            <a:endParaRPr lang="ro-RO" dirty="0" smtClean="0"/>
          </a:p>
          <a:p>
            <a:pPr algn="just"/>
            <a:r>
              <a:rPr lang="en-GB" dirty="0" smtClean="0"/>
              <a:t>Un </a:t>
            </a:r>
            <a:r>
              <a:rPr lang="en-GB" dirty="0" err="1"/>
              <a:t>exemplu</a:t>
            </a:r>
            <a:r>
              <a:rPr lang="en-GB" dirty="0"/>
              <a:t> de </a:t>
            </a:r>
            <a:r>
              <a:rPr lang="en-GB" dirty="0" err="1"/>
              <a:t>metodă</a:t>
            </a:r>
            <a:r>
              <a:rPr lang="en-GB" dirty="0"/>
              <a:t> </a:t>
            </a:r>
            <a:r>
              <a:rPr lang="en-GB" dirty="0" err="1"/>
              <a:t>extrem</a:t>
            </a:r>
            <a:r>
              <a:rPr lang="en-GB" dirty="0"/>
              <a:t> de </a:t>
            </a:r>
            <a:r>
              <a:rPr lang="en-GB" dirty="0" err="1"/>
              <a:t>utilă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folosită</a:t>
            </a:r>
            <a:r>
              <a:rPr lang="en-GB" dirty="0"/>
              <a:t> la </a:t>
            </a:r>
            <a:r>
              <a:rPr lang="en-GB" dirty="0" err="1"/>
              <a:t>orele</a:t>
            </a:r>
            <a:r>
              <a:rPr lang="en-GB" dirty="0"/>
              <a:t> de curs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b="1" dirty="0" err="1"/>
              <a:t>WebQuestul</a:t>
            </a:r>
            <a:r>
              <a:rPr lang="en-GB" b="1" dirty="0" smtClean="0"/>
              <a:t>.</a:t>
            </a:r>
            <a:endParaRPr lang="ro-RO" b="1" dirty="0" smtClean="0"/>
          </a:p>
          <a:p>
            <a:pPr algn="just"/>
            <a:r>
              <a:rPr lang="en-GB" dirty="0" err="1"/>
              <a:t>WebQuestul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o </a:t>
            </a:r>
            <a:r>
              <a:rPr lang="en-GB" dirty="0" err="1"/>
              <a:t>lecție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care </a:t>
            </a:r>
            <a:r>
              <a:rPr lang="en-GB" dirty="0" err="1"/>
              <a:t>majoritatea</a:t>
            </a:r>
            <a:r>
              <a:rPr lang="en-GB" dirty="0"/>
              <a:t> </a:t>
            </a:r>
            <a:r>
              <a:rPr lang="en-GB" dirty="0" err="1"/>
              <a:t>informațiilor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care </a:t>
            </a:r>
            <a:r>
              <a:rPr lang="en-GB" dirty="0" err="1"/>
              <a:t>elevii</a:t>
            </a:r>
            <a:r>
              <a:rPr lang="en-GB" dirty="0"/>
              <a:t> le </a:t>
            </a:r>
            <a:r>
              <a:rPr lang="en-GB" dirty="0" err="1"/>
              <a:t>explorează</a:t>
            </a:r>
            <a:r>
              <a:rPr lang="en-GB" dirty="0"/>
              <a:t> </a:t>
            </a:r>
            <a:r>
              <a:rPr lang="en-GB" dirty="0" err="1"/>
              <a:t>provin</a:t>
            </a:r>
            <a:r>
              <a:rPr lang="en-GB" dirty="0"/>
              <a:t> de </a:t>
            </a:r>
            <a:r>
              <a:rPr lang="en-GB" dirty="0" err="1"/>
              <a:t>pe</a:t>
            </a:r>
            <a:r>
              <a:rPr lang="en-GB" dirty="0"/>
              <a:t> internet. </a:t>
            </a:r>
            <a:endParaRPr lang="en-US" b="1" dirty="0"/>
          </a:p>
        </p:txBody>
      </p:sp>
      <p:sp>
        <p:nvSpPr>
          <p:cNvPr id="4" name="AutoShape 2" descr="How to Make a Webquest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WebQuest | My Teaching Jour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ow to Create a WebQuest with WordPress - Grace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1964" b="23141"/>
          <a:stretch/>
        </p:blipFill>
        <p:spPr bwMode="auto">
          <a:xfrm>
            <a:off x="2596983" y="4849479"/>
            <a:ext cx="3744416" cy="1871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1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dirty="0" err="1" smtClean="0"/>
              <a:t>WebQuest</a:t>
            </a:r>
            <a:r>
              <a:rPr lang="ro-RO" dirty="0" smtClean="0"/>
              <a:t>- etape</a:t>
            </a:r>
            <a:r>
              <a:rPr lang="en-GB" dirty="0" smtClean="0"/>
              <a:t>: </a:t>
            </a:r>
            <a:endParaRPr lang="ro-RO" dirty="0"/>
          </a:p>
          <a:p>
            <a:pPr algn="just"/>
            <a:r>
              <a:rPr lang="en-GB" dirty="0"/>
              <a:t>1.	</a:t>
            </a:r>
            <a:r>
              <a:rPr lang="en-GB" b="1" dirty="0" err="1"/>
              <a:t>Introducerea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ghida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la </a:t>
            </a:r>
            <a:r>
              <a:rPr lang="en-GB" dirty="0" err="1"/>
              <a:t>începutul</a:t>
            </a:r>
            <a:r>
              <a:rPr lang="en-GB" dirty="0"/>
              <a:t> </a:t>
            </a:r>
            <a:r>
              <a:rPr lang="en-GB" dirty="0" err="1"/>
              <a:t>procesului</a:t>
            </a:r>
            <a:r>
              <a:rPr lang="en-GB" dirty="0"/>
              <a:t> de </a:t>
            </a:r>
            <a:r>
              <a:rPr lang="en-GB" dirty="0" err="1"/>
              <a:t>anchetă</a:t>
            </a:r>
            <a:r>
              <a:rPr lang="en-GB" dirty="0"/>
              <a:t>. O </a:t>
            </a:r>
            <a:r>
              <a:rPr lang="en-GB" dirty="0" err="1"/>
              <a:t>mică</a:t>
            </a:r>
            <a:r>
              <a:rPr lang="en-GB" dirty="0"/>
              <a:t> </a:t>
            </a:r>
            <a:r>
              <a:rPr lang="en-GB" dirty="0" err="1"/>
              <a:t>poveste</a:t>
            </a:r>
            <a:r>
              <a:rPr lang="en-GB" dirty="0"/>
              <a:t> </a:t>
            </a:r>
            <a:r>
              <a:rPr lang="en-GB" dirty="0" err="1"/>
              <a:t>funcționează</a:t>
            </a:r>
            <a:r>
              <a:rPr lang="en-GB" dirty="0"/>
              <a:t>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bine </a:t>
            </a:r>
            <a:r>
              <a:rPr lang="en-GB" dirty="0" err="1"/>
              <a:t>aici</a:t>
            </a:r>
            <a:r>
              <a:rPr lang="en-GB" dirty="0"/>
              <a:t>.</a:t>
            </a:r>
            <a:endParaRPr lang="ro-RO" dirty="0"/>
          </a:p>
          <a:p>
            <a:pPr algn="just"/>
            <a:r>
              <a:rPr lang="en-GB" dirty="0"/>
              <a:t>2.	</a:t>
            </a:r>
            <a:r>
              <a:rPr lang="en-GB" b="1" dirty="0" err="1"/>
              <a:t>Sarcina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dirty="0"/>
              <a:t>: </a:t>
            </a:r>
            <a:r>
              <a:rPr lang="en-GB" dirty="0" err="1"/>
              <a:t>elevilor</a:t>
            </a:r>
            <a:r>
              <a:rPr lang="en-GB" dirty="0"/>
              <a:t> le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oferită</a:t>
            </a:r>
            <a:r>
              <a:rPr lang="en-GB" dirty="0"/>
              <a:t> o </a:t>
            </a:r>
            <a:r>
              <a:rPr lang="en-GB" dirty="0" err="1"/>
              <a:t>misiune</a:t>
            </a:r>
            <a:r>
              <a:rPr lang="en-GB" dirty="0"/>
              <a:t> </a:t>
            </a:r>
            <a:r>
              <a:rPr lang="en-GB" dirty="0" err="1"/>
              <a:t>legată</a:t>
            </a:r>
            <a:r>
              <a:rPr lang="en-GB" dirty="0"/>
              <a:t> de </a:t>
            </a:r>
            <a:r>
              <a:rPr lang="en-GB" dirty="0" err="1"/>
              <a:t>povestea</a:t>
            </a:r>
            <a:r>
              <a:rPr lang="en-GB" dirty="0"/>
              <a:t> </a:t>
            </a:r>
            <a:r>
              <a:rPr lang="en-GB" dirty="0" err="1"/>
              <a:t>expusă</a:t>
            </a:r>
            <a:r>
              <a:rPr lang="en-GB" dirty="0"/>
              <a:t> anterior.</a:t>
            </a:r>
            <a:endParaRPr lang="ro-RO" dirty="0"/>
          </a:p>
          <a:p>
            <a:pPr algn="just"/>
            <a:r>
              <a:rPr lang="en-GB" dirty="0"/>
              <a:t>3.	</a:t>
            </a:r>
            <a:r>
              <a:rPr lang="en-GB" b="1" dirty="0" err="1"/>
              <a:t>Procesul</a:t>
            </a:r>
            <a:r>
              <a:rPr lang="en-GB" dirty="0"/>
              <a:t>: </a:t>
            </a:r>
            <a:r>
              <a:rPr lang="en-GB" dirty="0" err="1"/>
              <a:t>presupune</a:t>
            </a:r>
            <a:r>
              <a:rPr lang="en-GB" dirty="0"/>
              <a:t> </a:t>
            </a:r>
            <a:r>
              <a:rPr lang="en-GB" dirty="0" err="1"/>
              <a:t>descrierea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mod </a:t>
            </a:r>
            <a:r>
              <a:rPr lang="en-GB" dirty="0" err="1"/>
              <a:t>clar</a:t>
            </a:r>
            <a:r>
              <a:rPr lang="en-GB" dirty="0"/>
              <a:t> a </a:t>
            </a:r>
            <a:r>
              <a:rPr lang="en-GB" dirty="0" err="1"/>
              <a:t>pașilor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care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îi</a:t>
            </a:r>
            <a:r>
              <a:rPr lang="en-GB" dirty="0"/>
              <a:t> </a:t>
            </a:r>
            <a:r>
              <a:rPr lang="en-GB" dirty="0" err="1"/>
              <a:t>parcurgă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îndeplini</a:t>
            </a:r>
            <a:r>
              <a:rPr lang="en-GB" dirty="0"/>
              <a:t> </a:t>
            </a:r>
            <a:r>
              <a:rPr lang="en-GB" dirty="0" err="1"/>
              <a:t>sarcina</a:t>
            </a:r>
            <a:r>
              <a:rPr lang="en-GB" dirty="0"/>
              <a:t>. </a:t>
            </a:r>
            <a:r>
              <a:rPr lang="en-GB" dirty="0" err="1"/>
              <a:t>Aici</a:t>
            </a:r>
            <a:r>
              <a:rPr lang="en-GB" dirty="0"/>
              <a:t> se pot </a:t>
            </a:r>
            <a:r>
              <a:rPr lang="en-GB" dirty="0" err="1"/>
              <a:t>furniza</a:t>
            </a:r>
            <a:r>
              <a:rPr lang="en-GB" dirty="0"/>
              <a:t> </a:t>
            </a:r>
            <a:r>
              <a:rPr lang="en-GB" dirty="0" err="1"/>
              <a:t>linkuri</a:t>
            </a:r>
            <a:r>
              <a:rPr lang="en-GB" dirty="0"/>
              <a:t> web, </a:t>
            </a:r>
            <a:r>
              <a:rPr lang="en-GB" dirty="0" err="1"/>
              <a:t>widgeturi</a:t>
            </a:r>
            <a:r>
              <a:rPr lang="en-GB" dirty="0"/>
              <a:t> </a:t>
            </a:r>
            <a:r>
              <a:rPr lang="en-GB" dirty="0" err="1"/>
              <a:t>3D</a:t>
            </a:r>
            <a:r>
              <a:rPr lang="en-GB" dirty="0"/>
              <a:t> </a:t>
            </a:r>
            <a:r>
              <a:rPr lang="en-GB" dirty="0" err="1"/>
              <a:t>încorporate</a:t>
            </a:r>
            <a:r>
              <a:rPr lang="en-GB" dirty="0"/>
              <a:t>, Hotspot images, Images </a:t>
            </a:r>
            <a:r>
              <a:rPr lang="en-GB" dirty="0" err="1"/>
              <a:t>Carusel</a:t>
            </a:r>
            <a:r>
              <a:rPr lang="en-GB" dirty="0"/>
              <a:t> </a:t>
            </a:r>
            <a:r>
              <a:rPr lang="en-GB" dirty="0" err="1"/>
              <a:t>rezultând</a:t>
            </a:r>
            <a:r>
              <a:rPr lang="en-GB" dirty="0"/>
              <a:t> o </a:t>
            </a:r>
            <a:r>
              <a:rPr lang="en-GB" dirty="0" err="1"/>
              <a:t>experiență</a:t>
            </a:r>
            <a:r>
              <a:rPr lang="en-GB" dirty="0"/>
              <a:t> de </a:t>
            </a:r>
            <a:r>
              <a:rPr lang="en-GB" dirty="0" err="1"/>
              <a:t>învățare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bogată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modernă</a:t>
            </a:r>
            <a:r>
              <a:rPr lang="en-GB" dirty="0"/>
              <a:t>.</a:t>
            </a:r>
            <a:endParaRPr lang="ro-RO" dirty="0"/>
          </a:p>
          <a:p>
            <a:pPr algn="just"/>
            <a:r>
              <a:rPr lang="en-GB" dirty="0"/>
              <a:t>4.	</a:t>
            </a:r>
            <a:r>
              <a:rPr lang="en-GB" b="1" dirty="0" err="1"/>
              <a:t>Resurse</a:t>
            </a:r>
            <a:r>
              <a:rPr lang="en-GB" dirty="0"/>
              <a:t>: </a:t>
            </a:r>
            <a:r>
              <a:rPr lang="en-GB" dirty="0" err="1"/>
              <a:t>aici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enumerate site-</a:t>
            </a:r>
            <a:r>
              <a:rPr lang="en-GB" dirty="0" err="1"/>
              <a:t>urile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, </a:t>
            </a:r>
            <a:r>
              <a:rPr lang="en-GB" dirty="0" err="1"/>
              <a:t>imaginile</a:t>
            </a:r>
            <a:r>
              <a:rPr lang="en-GB" dirty="0"/>
              <a:t>, </a:t>
            </a:r>
            <a:r>
              <a:rPr lang="en-GB" dirty="0" err="1"/>
              <a:t>videoclipurile</a:t>
            </a:r>
            <a:r>
              <a:rPr lang="en-GB" dirty="0"/>
              <a:t>, </a:t>
            </a:r>
            <a:r>
              <a:rPr lang="en-GB" dirty="0" err="1"/>
              <a:t>hărțile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documentele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care </a:t>
            </a:r>
            <a:r>
              <a:rPr lang="en-GB" dirty="0" err="1"/>
              <a:t>elevii</a:t>
            </a:r>
            <a:r>
              <a:rPr lang="en-GB" dirty="0"/>
              <a:t> le pot </a:t>
            </a:r>
            <a:r>
              <a:rPr lang="en-GB" dirty="0" err="1"/>
              <a:t>folosi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timpul</a:t>
            </a:r>
            <a:r>
              <a:rPr lang="en-GB" dirty="0"/>
              <a:t> </a:t>
            </a:r>
            <a:r>
              <a:rPr lang="en-GB" dirty="0" err="1"/>
              <a:t>căutării</a:t>
            </a:r>
            <a:r>
              <a:rPr lang="en-GB" dirty="0"/>
              <a:t> </a:t>
            </a:r>
            <a:r>
              <a:rPr lang="en-GB" dirty="0" err="1"/>
              <a:t>lor</a:t>
            </a:r>
            <a:r>
              <a:rPr lang="en-GB" dirty="0"/>
              <a:t>. </a:t>
            </a:r>
            <a:endParaRPr lang="ro-RO" dirty="0"/>
          </a:p>
          <a:p>
            <a:pPr algn="just"/>
            <a:r>
              <a:rPr lang="en-GB" dirty="0"/>
              <a:t>5.	</a:t>
            </a:r>
            <a:r>
              <a:rPr lang="en-GB" b="1" dirty="0" err="1"/>
              <a:t>Evaluare</a:t>
            </a:r>
            <a:r>
              <a:rPr lang="en-GB" dirty="0"/>
              <a:t>: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această</a:t>
            </a:r>
            <a:r>
              <a:rPr lang="en-GB" dirty="0"/>
              <a:t> </a:t>
            </a:r>
            <a:r>
              <a:rPr lang="en-GB" dirty="0" err="1"/>
              <a:t>secțiune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subliniate</a:t>
            </a:r>
            <a:r>
              <a:rPr lang="en-GB" dirty="0"/>
              <a:t> </a:t>
            </a:r>
            <a:r>
              <a:rPr lang="en-GB" dirty="0" err="1"/>
              <a:t>clar</a:t>
            </a:r>
            <a:r>
              <a:rPr lang="en-GB" dirty="0"/>
              <a:t> </a:t>
            </a:r>
            <a:r>
              <a:rPr lang="en-GB" dirty="0" err="1"/>
              <a:t>criteriile</a:t>
            </a:r>
            <a:r>
              <a:rPr lang="en-GB" dirty="0"/>
              <a:t>. </a:t>
            </a:r>
            <a:r>
              <a:rPr lang="en-GB" dirty="0" err="1"/>
              <a:t>Standardele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fie </a:t>
            </a:r>
            <a:r>
              <a:rPr lang="en-GB" dirty="0" err="1"/>
              <a:t>corecte</a:t>
            </a:r>
            <a:r>
              <a:rPr lang="en-GB" dirty="0"/>
              <a:t>, </a:t>
            </a:r>
            <a:r>
              <a:rPr lang="en-GB" dirty="0" err="1"/>
              <a:t>clare</a:t>
            </a:r>
            <a:r>
              <a:rPr lang="en-GB" dirty="0"/>
              <a:t>, </a:t>
            </a:r>
            <a:r>
              <a:rPr lang="en-GB" dirty="0" err="1"/>
              <a:t>ușor</a:t>
            </a:r>
            <a:r>
              <a:rPr lang="en-GB" dirty="0"/>
              <a:t> de </a:t>
            </a:r>
            <a:r>
              <a:rPr lang="en-GB" dirty="0" err="1"/>
              <a:t>înțeles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en-GB" dirty="0" err="1"/>
              <a:t>elevi</a:t>
            </a:r>
            <a:r>
              <a:rPr lang="en-GB" dirty="0"/>
              <a:t>.</a:t>
            </a:r>
            <a:endParaRPr lang="ro-RO" dirty="0"/>
          </a:p>
          <a:p>
            <a:pPr algn="just"/>
            <a:r>
              <a:rPr lang="en-GB" dirty="0"/>
              <a:t>6.	</a:t>
            </a:r>
            <a:r>
              <a:rPr lang="en-GB" b="1" dirty="0" err="1"/>
              <a:t>Concluzii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importantă</a:t>
            </a:r>
            <a:r>
              <a:rPr lang="en-GB" dirty="0"/>
              <a:t> parte a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WebQuest</a:t>
            </a:r>
            <a:r>
              <a:rPr lang="en-GB" dirty="0"/>
              <a:t>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pot </a:t>
            </a:r>
            <a:r>
              <a:rPr lang="en-GB" dirty="0" err="1"/>
              <a:t>reflecta</a:t>
            </a:r>
            <a:r>
              <a:rPr lang="en-GB" dirty="0"/>
              <a:t> </a:t>
            </a:r>
            <a:r>
              <a:rPr lang="en-GB" dirty="0" err="1"/>
              <a:t>asupra</a:t>
            </a:r>
            <a:r>
              <a:rPr lang="en-GB" dirty="0"/>
              <a:t> </a:t>
            </a:r>
            <a:r>
              <a:rPr lang="en-GB" dirty="0" err="1"/>
              <a:t>muncii</a:t>
            </a:r>
            <a:r>
              <a:rPr lang="en-GB" dirty="0"/>
              <a:t> </a:t>
            </a:r>
            <a:r>
              <a:rPr lang="en-GB" dirty="0" err="1"/>
              <a:t>lor</a:t>
            </a:r>
            <a:r>
              <a:rPr lang="en-GB" dirty="0"/>
              <a:t>: „</a:t>
            </a:r>
            <a:r>
              <a:rPr lang="en-GB" dirty="0" err="1"/>
              <a:t>Ce</a:t>
            </a:r>
            <a:r>
              <a:rPr lang="en-GB" dirty="0"/>
              <a:t> am </a:t>
            </a:r>
            <a:r>
              <a:rPr lang="en-GB" dirty="0" err="1"/>
              <a:t>învățat</a:t>
            </a:r>
            <a:r>
              <a:rPr lang="en-GB" dirty="0"/>
              <a:t>?”, „</a:t>
            </a:r>
            <a:r>
              <a:rPr lang="en-GB" dirty="0" err="1"/>
              <a:t>Ce</a:t>
            </a:r>
            <a:r>
              <a:rPr lang="en-GB" dirty="0"/>
              <a:t> a </a:t>
            </a:r>
            <a:r>
              <a:rPr lang="en-GB" dirty="0" err="1"/>
              <a:t>mers</a:t>
            </a:r>
            <a:r>
              <a:rPr lang="en-GB" dirty="0"/>
              <a:t> bine?”. Tot </a:t>
            </a:r>
            <a:r>
              <a:rPr lang="en-GB" dirty="0" err="1"/>
              <a:t>aici</a:t>
            </a:r>
            <a:r>
              <a:rPr lang="en-GB" dirty="0"/>
              <a:t>, </a:t>
            </a:r>
            <a:r>
              <a:rPr lang="en-GB" dirty="0" err="1"/>
              <a:t>profesorul</a:t>
            </a:r>
            <a:r>
              <a:rPr lang="en-GB" dirty="0"/>
              <a:t> </a:t>
            </a:r>
            <a:r>
              <a:rPr lang="en-GB" dirty="0" err="1"/>
              <a:t>rezumă</a:t>
            </a:r>
            <a:r>
              <a:rPr lang="en-GB" dirty="0"/>
              <a:t> </a:t>
            </a:r>
            <a:r>
              <a:rPr lang="en-GB" dirty="0" err="1"/>
              <a:t>lecția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cere</a:t>
            </a:r>
            <a:r>
              <a:rPr lang="en-GB" dirty="0"/>
              <a:t> feedback de la </a:t>
            </a:r>
            <a:r>
              <a:rPr lang="en-GB" dirty="0" err="1" smtClean="0"/>
              <a:t>elevi</a:t>
            </a:r>
            <a:r>
              <a:rPr lang="en-GB" dirty="0" smtClean="0"/>
              <a:t>. </a:t>
            </a:r>
            <a:endParaRPr lang="ro-RO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4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32586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/>
              <a:t>O </a:t>
            </a:r>
            <a:r>
              <a:rPr lang="en-GB" dirty="0" err="1"/>
              <a:t>altă</a:t>
            </a:r>
            <a:r>
              <a:rPr lang="en-GB" dirty="0"/>
              <a:t> </a:t>
            </a:r>
            <a:r>
              <a:rPr lang="en-GB" dirty="0" err="1"/>
              <a:t>tehnologie</a:t>
            </a:r>
            <a:r>
              <a:rPr lang="en-GB" dirty="0"/>
              <a:t> </a:t>
            </a:r>
            <a:r>
              <a:rPr lang="en-GB" dirty="0" err="1"/>
              <a:t>folosită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predarea</a:t>
            </a:r>
            <a:r>
              <a:rPr lang="en-GB" dirty="0"/>
              <a:t> </a:t>
            </a:r>
            <a:r>
              <a:rPr lang="en-GB" dirty="0" err="1"/>
              <a:t>avansată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b="1" dirty="0" err="1"/>
              <a:t>gamificarea</a:t>
            </a:r>
            <a:r>
              <a:rPr lang="en-GB" dirty="0"/>
              <a:t>, care se </a:t>
            </a:r>
            <a:r>
              <a:rPr lang="en-GB" dirty="0" err="1"/>
              <a:t>bazează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principiul</a:t>
            </a:r>
            <a:r>
              <a:rPr lang="en-GB" dirty="0"/>
              <a:t> </a:t>
            </a:r>
            <a:r>
              <a:rPr lang="en-GB" dirty="0" err="1"/>
              <a:t>jocurilor</a:t>
            </a:r>
            <a:r>
              <a:rPr lang="en-GB" dirty="0"/>
              <a:t>, cu </a:t>
            </a:r>
            <a:r>
              <a:rPr lang="en-GB" dirty="0" err="1"/>
              <a:t>scopul</a:t>
            </a:r>
            <a:r>
              <a:rPr lang="en-GB" dirty="0"/>
              <a:t> de a </a:t>
            </a:r>
            <a:r>
              <a:rPr lang="en-GB" dirty="0" err="1"/>
              <a:t>motiva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învețe</a:t>
            </a:r>
            <a:r>
              <a:rPr lang="en-GB" dirty="0"/>
              <a:t> cu </a:t>
            </a:r>
            <a:r>
              <a:rPr lang="en-GB" dirty="0" err="1"/>
              <a:t>succes</a:t>
            </a:r>
            <a:r>
              <a:rPr lang="en-GB" dirty="0"/>
              <a:t> </a:t>
            </a:r>
            <a:r>
              <a:rPr lang="en-GB" dirty="0" err="1"/>
              <a:t>materia</a:t>
            </a:r>
            <a:r>
              <a:rPr lang="en-GB" dirty="0"/>
              <a:t>. </a:t>
            </a:r>
            <a:endParaRPr lang="ro-RO" dirty="0" smtClean="0"/>
          </a:p>
          <a:p>
            <a:pPr algn="just"/>
            <a:r>
              <a:rPr lang="en-GB" dirty="0" err="1" smtClean="0"/>
              <a:t>Jocurile</a:t>
            </a:r>
            <a:r>
              <a:rPr lang="en-GB" dirty="0" smtClean="0"/>
              <a:t> </a:t>
            </a:r>
            <a:r>
              <a:rPr lang="en-GB" dirty="0" err="1"/>
              <a:t>digitale</a:t>
            </a:r>
            <a:r>
              <a:rPr lang="en-GB" dirty="0"/>
              <a:t> pot fi un </a:t>
            </a:r>
            <a:r>
              <a:rPr lang="en-GB" dirty="0" err="1"/>
              <a:t>aliat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procesul</a:t>
            </a:r>
            <a:r>
              <a:rPr lang="en-GB" dirty="0"/>
              <a:t> de </a:t>
            </a:r>
            <a:r>
              <a:rPr lang="en-GB" dirty="0" err="1"/>
              <a:t>învățare</a:t>
            </a:r>
            <a:r>
              <a:rPr lang="en-GB" dirty="0"/>
              <a:t> a </a:t>
            </a:r>
            <a:r>
              <a:rPr lang="en-GB" dirty="0" err="1"/>
              <a:t>abilităților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emoționale</a:t>
            </a:r>
            <a:r>
              <a:rPr lang="en-GB" dirty="0"/>
              <a:t>. </a:t>
            </a:r>
            <a:endParaRPr lang="ro-RO" dirty="0" smtClean="0"/>
          </a:p>
          <a:p>
            <a:pPr algn="just"/>
            <a:r>
              <a:rPr lang="en-GB" dirty="0" err="1" smtClean="0"/>
              <a:t>Jocurile</a:t>
            </a:r>
            <a:r>
              <a:rPr lang="en-GB" dirty="0" smtClean="0"/>
              <a:t> </a:t>
            </a:r>
            <a:r>
              <a:rPr lang="en-GB" dirty="0"/>
              <a:t>pot </a:t>
            </a:r>
            <a:r>
              <a:rPr lang="en-GB" dirty="0" err="1"/>
              <a:t>încuraja</a:t>
            </a:r>
            <a:r>
              <a:rPr lang="en-GB" dirty="0"/>
              <a:t> </a:t>
            </a:r>
            <a:r>
              <a:rPr lang="en-GB" dirty="0" err="1"/>
              <a:t>efortul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perseverența</a:t>
            </a:r>
            <a:r>
              <a:rPr lang="en-GB" dirty="0"/>
              <a:t>,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produc</a:t>
            </a:r>
            <a:r>
              <a:rPr lang="en-GB" dirty="0"/>
              <a:t> </a:t>
            </a:r>
            <a:r>
              <a:rPr lang="en-GB" dirty="0" err="1"/>
              <a:t>emoții</a:t>
            </a:r>
            <a:r>
              <a:rPr lang="en-GB" dirty="0"/>
              <a:t> legate de </a:t>
            </a:r>
            <a:r>
              <a:rPr lang="en-GB" u="sng" dirty="0"/>
              <a:t>recompense </a:t>
            </a:r>
            <a:r>
              <a:rPr lang="en-GB" u="sng" dirty="0" err="1"/>
              <a:t>și</a:t>
            </a:r>
            <a:r>
              <a:rPr lang="en-GB" u="sng" dirty="0"/>
              <a:t> </a:t>
            </a:r>
            <a:r>
              <a:rPr lang="en-GB" u="sng" dirty="0" err="1"/>
              <a:t>încântare</a:t>
            </a:r>
            <a:r>
              <a:rPr lang="en-GB" dirty="0"/>
              <a:t>. </a:t>
            </a:r>
            <a:endParaRPr lang="ro-RO" dirty="0" smtClean="0"/>
          </a:p>
          <a:p>
            <a:pPr algn="just"/>
            <a:r>
              <a:rPr lang="en-GB" dirty="0" err="1" smtClean="0"/>
              <a:t>Cele</a:t>
            </a:r>
            <a:r>
              <a:rPr lang="en-GB" dirty="0" smtClean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populare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de </a:t>
            </a:r>
            <a:r>
              <a:rPr lang="en-GB" dirty="0" err="1"/>
              <a:t>învățare</a:t>
            </a:r>
            <a:r>
              <a:rPr lang="en-GB" dirty="0"/>
              <a:t> online care </a:t>
            </a:r>
            <a:r>
              <a:rPr lang="en-GB" dirty="0" err="1"/>
              <a:t>sprijină</a:t>
            </a:r>
            <a:r>
              <a:rPr lang="en-GB" dirty="0"/>
              <a:t> </a:t>
            </a:r>
            <a:r>
              <a:rPr lang="en-GB" dirty="0" err="1"/>
              <a:t>profesorii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crearea</a:t>
            </a:r>
            <a:r>
              <a:rPr lang="en-GB" dirty="0"/>
              <a:t> de </a:t>
            </a:r>
            <a:r>
              <a:rPr lang="en-GB" dirty="0" err="1"/>
              <a:t>experiențe</a:t>
            </a:r>
            <a:r>
              <a:rPr lang="en-GB" dirty="0"/>
              <a:t> </a:t>
            </a:r>
            <a:r>
              <a:rPr lang="en-GB" dirty="0" err="1"/>
              <a:t>memorabile</a:t>
            </a:r>
            <a:r>
              <a:rPr lang="en-GB" dirty="0"/>
              <a:t> de </a:t>
            </a:r>
            <a:r>
              <a:rPr lang="en-GB" dirty="0" err="1"/>
              <a:t>învățare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elevi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: </a:t>
            </a:r>
            <a:r>
              <a:rPr lang="en-GB" i="1" dirty="0" err="1"/>
              <a:t>Gimkit</a:t>
            </a:r>
            <a:r>
              <a:rPr lang="en-GB" i="1" dirty="0"/>
              <a:t>, </a:t>
            </a:r>
            <a:r>
              <a:rPr lang="en-GB" i="1" dirty="0" err="1"/>
              <a:t>Kahoot</a:t>
            </a:r>
            <a:r>
              <a:rPr lang="en-GB" i="1" dirty="0"/>
              <a:t>, </a:t>
            </a:r>
            <a:r>
              <a:rPr lang="en-GB" i="1" dirty="0" err="1"/>
              <a:t>Socrative</a:t>
            </a:r>
            <a:r>
              <a:rPr lang="en-GB" i="1" dirty="0"/>
              <a:t>.</a:t>
            </a:r>
            <a:endParaRPr lang="ro-RO" i="1" dirty="0"/>
          </a:p>
          <a:p>
            <a:pPr algn="just"/>
            <a:endParaRPr lang="en-US" dirty="0"/>
          </a:p>
        </p:txBody>
      </p:sp>
      <p:pic>
        <p:nvPicPr>
          <p:cNvPr id="4" name="Picture 3" descr="C:\Users\Asus\Desktop\WhatsApp Image 2024-02-29 at 17.37.08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9638" b="3708"/>
          <a:stretch/>
        </p:blipFill>
        <p:spPr bwMode="auto">
          <a:xfrm>
            <a:off x="2051720" y="3356992"/>
            <a:ext cx="4331065" cy="334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705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41947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dirty="0" smtClean="0"/>
              <a:t>Alte metode care au impact asupra elevilor: u</a:t>
            </a:r>
            <a:r>
              <a:rPr lang="en-GB" dirty="0" err="1" smtClean="0"/>
              <a:t>tilizarea</a:t>
            </a:r>
            <a:r>
              <a:rPr lang="en-GB" dirty="0" smtClean="0"/>
              <a:t> </a:t>
            </a:r>
            <a:r>
              <a:rPr lang="en-GB" dirty="0" err="1"/>
              <a:t>jocurilor</a:t>
            </a:r>
            <a:r>
              <a:rPr lang="en-GB" dirty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îmbunătățirea</a:t>
            </a:r>
            <a:r>
              <a:rPr lang="en-GB" dirty="0" smtClean="0"/>
              <a:t> </a:t>
            </a:r>
            <a:r>
              <a:rPr lang="en-GB" dirty="0" err="1" smtClean="0"/>
              <a:t>învățării</a:t>
            </a:r>
            <a:r>
              <a:rPr lang="en-GB" dirty="0" smtClean="0"/>
              <a:t>, </a:t>
            </a:r>
            <a:r>
              <a:rPr lang="en-GB" dirty="0" err="1" smtClean="0"/>
              <a:t>dezvoltarea</a:t>
            </a:r>
            <a:r>
              <a:rPr lang="en-GB" dirty="0" smtClean="0"/>
              <a:t> </a:t>
            </a:r>
            <a:r>
              <a:rPr lang="en-GB" dirty="0" err="1" smtClean="0"/>
              <a:t>gândirii</a:t>
            </a:r>
            <a:r>
              <a:rPr lang="en-GB" dirty="0" smtClean="0"/>
              <a:t> </a:t>
            </a:r>
            <a:r>
              <a:rPr lang="en-GB" dirty="0" err="1" smtClean="0"/>
              <a:t>critice</a:t>
            </a:r>
            <a:r>
              <a:rPr lang="en-GB" dirty="0" smtClean="0"/>
              <a:t> </a:t>
            </a:r>
            <a:r>
              <a:rPr lang="en-GB" dirty="0" err="1" smtClean="0"/>
              <a:t>și</a:t>
            </a:r>
            <a:r>
              <a:rPr lang="en-GB" dirty="0" smtClean="0"/>
              <a:t> creative,</a:t>
            </a:r>
            <a:endParaRPr lang="ro-RO" dirty="0" smtClean="0"/>
          </a:p>
          <a:p>
            <a:pPr algn="just"/>
            <a:r>
              <a:rPr lang="en-GB" dirty="0" smtClean="0"/>
              <a:t> </a:t>
            </a:r>
            <a:r>
              <a:rPr lang="en-GB" dirty="0" err="1" smtClean="0"/>
              <a:t>jocuri</a:t>
            </a:r>
            <a:r>
              <a:rPr lang="en-GB" dirty="0" smtClean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aer</a:t>
            </a:r>
            <a:r>
              <a:rPr lang="en-GB" dirty="0"/>
              <a:t> liber </a:t>
            </a:r>
            <a:r>
              <a:rPr lang="en-GB" dirty="0" err="1"/>
              <a:t>pentru</a:t>
            </a:r>
            <a:r>
              <a:rPr lang="en-GB" dirty="0"/>
              <a:t> o </a:t>
            </a:r>
            <a:r>
              <a:rPr lang="en-GB" dirty="0" err="1"/>
              <a:t>învățare</a:t>
            </a:r>
            <a:r>
              <a:rPr lang="en-GB" dirty="0"/>
              <a:t> </a:t>
            </a:r>
            <a:r>
              <a:rPr lang="en-GB" dirty="0" err="1"/>
              <a:t>activă</a:t>
            </a:r>
            <a:r>
              <a:rPr lang="en-GB" dirty="0"/>
              <a:t> </a:t>
            </a:r>
            <a:r>
              <a:rPr lang="en-GB" dirty="0" err="1"/>
              <a:t>folosind</a:t>
            </a:r>
            <a:r>
              <a:rPr lang="en-GB" dirty="0"/>
              <a:t> </a:t>
            </a:r>
            <a:r>
              <a:rPr lang="en-GB" dirty="0" err="1"/>
              <a:t>coduri</a:t>
            </a:r>
            <a:r>
              <a:rPr lang="en-GB" dirty="0"/>
              <a:t> </a:t>
            </a:r>
            <a:r>
              <a:rPr lang="en-GB" dirty="0" err="1"/>
              <a:t>QR</a:t>
            </a:r>
            <a:r>
              <a:rPr lang="en-GB" dirty="0"/>
              <a:t>, </a:t>
            </a:r>
            <a:endParaRPr lang="ro-RO" dirty="0" smtClean="0"/>
          </a:p>
          <a:p>
            <a:pPr algn="just"/>
            <a:r>
              <a:rPr lang="en-GB" dirty="0" err="1" smtClean="0"/>
              <a:t>folosirea</a:t>
            </a:r>
            <a:r>
              <a:rPr lang="en-GB" dirty="0" smtClean="0"/>
              <a:t> </a:t>
            </a:r>
            <a:r>
              <a:rPr lang="en-GB" dirty="0" err="1"/>
              <a:t>metodei</a:t>
            </a:r>
            <a:r>
              <a:rPr lang="en-GB" dirty="0"/>
              <a:t> </a:t>
            </a:r>
            <a:r>
              <a:rPr lang="en-GB" i="1" dirty="0" err="1"/>
              <a:t>Bleanded</a:t>
            </a:r>
            <a:r>
              <a:rPr lang="en-GB" i="1" dirty="0"/>
              <a:t>-Learning</a:t>
            </a:r>
            <a:r>
              <a:rPr lang="en-GB" dirty="0"/>
              <a:t> </a:t>
            </a:r>
            <a:r>
              <a:rPr lang="en-GB" i="1" dirty="0"/>
              <a:t>Flipped Classroom</a:t>
            </a:r>
            <a:r>
              <a:rPr lang="en-GB" dirty="0"/>
              <a:t>, </a:t>
            </a:r>
            <a:endParaRPr lang="ro-RO" dirty="0" smtClean="0"/>
          </a:p>
          <a:p>
            <a:pPr algn="just"/>
            <a:r>
              <a:rPr lang="en-GB" dirty="0" err="1" smtClean="0"/>
              <a:t>folosirea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instrumente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crearea</a:t>
            </a:r>
            <a:r>
              <a:rPr lang="en-GB" dirty="0"/>
              <a:t> </a:t>
            </a:r>
            <a:r>
              <a:rPr lang="en-GB" dirty="0" err="1"/>
              <a:t>propriei</a:t>
            </a:r>
            <a:r>
              <a:rPr lang="en-GB" dirty="0"/>
              <a:t> </a:t>
            </a:r>
            <a:r>
              <a:rPr lang="en-GB" dirty="0" err="1"/>
              <a:t>pagini</a:t>
            </a:r>
            <a:r>
              <a:rPr lang="en-GB" dirty="0"/>
              <a:t> </a:t>
            </a:r>
            <a:r>
              <a:rPr lang="en-GB" dirty="0" smtClean="0"/>
              <a:t>web,</a:t>
            </a:r>
            <a:r>
              <a:rPr lang="ro-RO" dirty="0" smtClean="0"/>
              <a:t> </a:t>
            </a:r>
          </a:p>
          <a:p>
            <a:pPr algn="just"/>
            <a:r>
              <a:rPr lang="en-GB" dirty="0" err="1" smtClean="0"/>
              <a:t>folosirea</a:t>
            </a:r>
            <a:r>
              <a:rPr lang="en-GB" dirty="0" smtClean="0"/>
              <a:t> </a:t>
            </a:r>
            <a:r>
              <a:rPr lang="en-GB" dirty="0" err="1"/>
              <a:t>unor</a:t>
            </a:r>
            <a:r>
              <a:rPr lang="en-GB" dirty="0"/>
              <a:t> </a:t>
            </a:r>
            <a:r>
              <a:rPr lang="en-GB" dirty="0" err="1"/>
              <a:t>instrumente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: </a:t>
            </a:r>
            <a:r>
              <a:rPr lang="en-US" dirty="0" err="1"/>
              <a:t>Edpuzzle.com</a:t>
            </a:r>
            <a:r>
              <a:rPr lang="en-US" dirty="0"/>
              <a:t>, </a:t>
            </a:r>
            <a:r>
              <a:rPr lang="en-US" dirty="0" err="1"/>
              <a:t>Goosechase</a:t>
            </a:r>
            <a:r>
              <a:rPr lang="en-US" dirty="0"/>
              <a:t>, </a:t>
            </a:r>
            <a:r>
              <a:rPr lang="en-US" dirty="0" err="1"/>
              <a:t>ChatGPT</a:t>
            </a:r>
            <a:r>
              <a:rPr lang="en-US" dirty="0"/>
              <a:t>, Gamma, Image Generators, </a:t>
            </a:r>
            <a:r>
              <a:rPr lang="en-US" dirty="0" err="1"/>
              <a:t>Leonardo.ai</a:t>
            </a:r>
            <a:r>
              <a:rPr lang="en-US" dirty="0"/>
              <a:t>, </a:t>
            </a:r>
            <a:r>
              <a:rPr lang="en-US" dirty="0" err="1"/>
              <a:t>Deepfakes</a:t>
            </a:r>
            <a:r>
              <a:rPr lang="en-US" dirty="0"/>
              <a:t>, etc.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a </a:t>
            </a:r>
            <a:r>
              <a:rPr lang="en-US" dirty="0" err="1"/>
              <a:t>revoluționa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elevii</a:t>
            </a:r>
            <a:r>
              <a:rPr lang="en-US" dirty="0"/>
              <a:t> </a:t>
            </a:r>
            <a:r>
              <a:rPr lang="en-US" dirty="0" err="1"/>
              <a:t>învață</a:t>
            </a:r>
            <a:r>
              <a:rPr lang="en-US" dirty="0"/>
              <a:t>, </a:t>
            </a:r>
            <a:r>
              <a:rPr lang="en-US" dirty="0" err="1"/>
              <a:t>făcând</a:t>
            </a:r>
            <a:r>
              <a:rPr lang="en-US" dirty="0"/>
              <a:t> </a:t>
            </a:r>
            <a:r>
              <a:rPr lang="en-US" dirty="0" err="1"/>
              <a:t>educația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personalizată</a:t>
            </a:r>
            <a:r>
              <a:rPr lang="en-US" dirty="0"/>
              <a:t>, </a:t>
            </a:r>
            <a:r>
              <a:rPr lang="en-US" dirty="0" err="1"/>
              <a:t>interactivă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accesibilă</a:t>
            </a:r>
            <a:r>
              <a:rPr lang="en-US" dirty="0"/>
              <a:t>.</a:t>
            </a:r>
            <a:endParaRPr lang="ro-RO" dirty="0"/>
          </a:p>
          <a:p>
            <a:pPr algn="just"/>
            <a:endParaRPr lang="en-US" dirty="0"/>
          </a:p>
        </p:txBody>
      </p:sp>
      <p:pic>
        <p:nvPicPr>
          <p:cNvPr id="4" name="Picture 2" descr="D:\SCOALA 2023-2024\erasmus Praga\New folder\WhatsApp Image 2024-02-28 at 10.24.0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/>
          <a:stretch/>
        </p:blipFill>
        <p:spPr bwMode="auto">
          <a:xfrm>
            <a:off x="1547664" y="3717032"/>
            <a:ext cx="5163881" cy="295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0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2898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dirty="0" smtClean="0"/>
              <a:t>În concluzie:</a:t>
            </a:r>
          </a:p>
          <a:p>
            <a:pPr marL="0" indent="0" algn="just">
              <a:buNone/>
            </a:pPr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/>
              <a:t>instrumentelor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corespunzător</a:t>
            </a:r>
            <a:r>
              <a:rPr lang="en-US" dirty="0"/>
              <a:t> pot conduce la o </a:t>
            </a:r>
            <a:r>
              <a:rPr lang="en-US" dirty="0" err="1"/>
              <a:t>experiență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care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elev</a:t>
            </a:r>
            <a:r>
              <a:rPr lang="en-US" dirty="0"/>
              <a:t> </a:t>
            </a:r>
            <a:r>
              <a:rPr lang="en-US" dirty="0" err="1"/>
              <a:t>obiective</a:t>
            </a:r>
            <a:r>
              <a:rPr lang="en-US" dirty="0"/>
              <a:t> </a:t>
            </a:r>
            <a:r>
              <a:rPr lang="en-US" dirty="0" err="1"/>
              <a:t>clare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provocatoare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cadru</a:t>
            </a:r>
            <a:r>
              <a:rPr lang="en-US" dirty="0"/>
              <a:t> virtual, </a:t>
            </a:r>
            <a:r>
              <a:rPr lang="en-US" dirty="0" err="1"/>
              <a:t>necesită</a:t>
            </a:r>
            <a:r>
              <a:rPr lang="en-US" dirty="0"/>
              <a:t> un grad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interacțiune</a:t>
            </a:r>
            <a:r>
              <a:rPr lang="en-US" dirty="0"/>
              <a:t> a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feedback </a:t>
            </a:r>
            <a:r>
              <a:rPr lang="en-US" dirty="0" err="1"/>
              <a:t>informativ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performanței</a:t>
            </a:r>
            <a:r>
              <a:rPr lang="en-US" dirty="0"/>
              <a:t> </a:t>
            </a:r>
            <a:r>
              <a:rPr lang="en-US" dirty="0" err="1"/>
              <a:t>elevului</a:t>
            </a:r>
            <a:r>
              <a:rPr lang="en-US" dirty="0"/>
              <a:t>. </a:t>
            </a:r>
          </a:p>
        </p:txBody>
      </p:sp>
      <p:pic>
        <p:nvPicPr>
          <p:cNvPr id="4" name="Picture 3" descr="C:\Users\Asus\Desktop\erasmus Praga\New folder\WhatsApp Image 2024-02-28 at 10.24.07 (2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280446" cy="3424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762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987</TotalTime>
  <Words>733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Verdana</vt:lpstr>
      <vt:lpstr>Wingdings 2</vt:lpstr>
      <vt:lpstr>Aspect</vt:lpstr>
      <vt:lpstr>“GOING DIGITAL IN AN INNOVATIVE CLASSROOM”, Praga, Republica Cehă  12.02.2024 – 16.02.2024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“GOING DIGITAL IN AN INNOVATIVE CLASSROOM”, Praga, Republica Cehă  12.02.2024 – 16.02.2024</dc:title>
  <dc:creator>Asus</dc:creator>
  <cp:lastModifiedBy>Microsoft Office User</cp:lastModifiedBy>
  <cp:revision>8</cp:revision>
  <dcterms:created xsi:type="dcterms:W3CDTF">2024-04-18T12:27:45Z</dcterms:created>
  <dcterms:modified xsi:type="dcterms:W3CDTF">2024-04-19T06:10:09Z</dcterms:modified>
</cp:coreProperties>
</file>