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8288000" cy="10287000"/>
  <p:notesSz cx="6858000" cy="9144000"/>
  <p:embeddedFontLst>
    <p:embeddedFont>
      <p:font typeface="Obra Letra Bold" charset="1" panose="00000000000000000000"/>
      <p:regular r:id="rId30"/>
    </p:embeddedFont>
    <p:embeddedFont>
      <p:font typeface="Monterchi Sans Bold" charset="1" panose="02000503060000020004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svg" Type="http://schemas.openxmlformats.org/officeDocument/2006/relationships/image"/><Relationship Id="rId11" Target="../media/image7.png" Type="http://schemas.openxmlformats.org/officeDocument/2006/relationships/image"/><Relationship Id="rId12" Target="../media/image37.png" Type="http://schemas.openxmlformats.org/officeDocument/2006/relationships/image"/><Relationship Id="rId13" Target="../media/image38.svg" Type="http://schemas.openxmlformats.org/officeDocument/2006/relationships/image"/><Relationship Id="rId14" Target="../media/image40.png" Type="http://schemas.openxmlformats.org/officeDocument/2006/relationships/image"/><Relationship Id="rId15" Target="../media/image15.png" Type="http://schemas.openxmlformats.org/officeDocument/2006/relationships/image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29.png" Type="http://schemas.openxmlformats.org/officeDocument/2006/relationships/image"/><Relationship Id="rId7" Target="../media/image33.png" Type="http://schemas.openxmlformats.org/officeDocument/2006/relationships/image"/><Relationship Id="rId8" Target="../media/image34.svg" Type="http://schemas.openxmlformats.org/officeDocument/2006/relationships/image"/><Relationship Id="rId9" Target="../media/image3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24.png" Type="http://schemas.openxmlformats.org/officeDocument/2006/relationships/image"/><Relationship Id="rId5" Target="../media/image30.png" Type="http://schemas.openxmlformats.org/officeDocument/2006/relationships/image"/><Relationship Id="rId6" Target="../media/image31.svg" Type="http://schemas.openxmlformats.org/officeDocument/2006/relationships/image"/><Relationship Id="rId7" Target="../media/image41.png" Type="http://schemas.openxmlformats.org/officeDocument/2006/relationships/image"/><Relationship Id="rId8" Target="../media/image42.svg" Type="http://schemas.openxmlformats.org/officeDocument/2006/relationships/image"/><Relationship Id="rId9" Target="../media/image15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25.png" Type="http://schemas.openxmlformats.org/officeDocument/2006/relationships/image"/><Relationship Id="rId17" Target="../media/image26.svg" Type="http://schemas.openxmlformats.org/officeDocument/2006/relationships/image"/><Relationship Id="rId18" Target="../media/image15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11.png" Type="http://schemas.openxmlformats.org/officeDocument/2006/relationships/image"/><Relationship Id="rId12" Target="../media/image12.svg" Type="http://schemas.openxmlformats.org/officeDocument/2006/relationships/image"/><Relationship Id="rId13" Target="../media/image13.png" Type="http://schemas.openxmlformats.org/officeDocument/2006/relationships/image"/><Relationship Id="rId14" Target="../media/image14.svg" Type="http://schemas.openxmlformats.org/officeDocument/2006/relationships/image"/><Relationship Id="rId15" Target="../media/image15.png" Type="http://schemas.openxmlformats.org/officeDocument/2006/relationships/image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43.pn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44.png" Type="http://schemas.openxmlformats.org/officeDocument/2006/relationships/image"/><Relationship Id="rId8" Target="../media/image45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11.png" Type="http://schemas.openxmlformats.org/officeDocument/2006/relationships/image"/><Relationship Id="rId12" Target="../media/image12.svg" Type="http://schemas.openxmlformats.org/officeDocument/2006/relationships/image"/><Relationship Id="rId13" Target="../media/image13.png" Type="http://schemas.openxmlformats.org/officeDocument/2006/relationships/image"/><Relationship Id="rId14" Target="../media/image14.svg" Type="http://schemas.openxmlformats.org/officeDocument/2006/relationships/image"/><Relationship Id="rId15" Target="../media/image15.png" Type="http://schemas.openxmlformats.org/officeDocument/2006/relationships/image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46.pn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44.png" Type="http://schemas.openxmlformats.org/officeDocument/2006/relationships/image"/><Relationship Id="rId8" Target="../media/image45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11.png" Type="http://schemas.openxmlformats.org/officeDocument/2006/relationships/image"/><Relationship Id="rId12" Target="../media/image12.svg" Type="http://schemas.openxmlformats.org/officeDocument/2006/relationships/image"/><Relationship Id="rId13" Target="../media/image13.png" Type="http://schemas.openxmlformats.org/officeDocument/2006/relationships/image"/><Relationship Id="rId14" Target="../media/image14.svg" Type="http://schemas.openxmlformats.org/officeDocument/2006/relationships/image"/><Relationship Id="rId15" Target="../media/image15.png" Type="http://schemas.openxmlformats.org/officeDocument/2006/relationships/image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47.pn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44.png" Type="http://schemas.openxmlformats.org/officeDocument/2006/relationships/image"/><Relationship Id="rId8" Target="../media/image45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11.png" Type="http://schemas.openxmlformats.org/officeDocument/2006/relationships/image"/><Relationship Id="rId12" Target="../media/image12.svg" Type="http://schemas.openxmlformats.org/officeDocument/2006/relationships/image"/><Relationship Id="rId13" Target="../media/image13.png" Type="http://schemas.openxmlformats.org/officeDocument/2006/relationships/image"/><Relationship Id="rId14" Target="../media/image14.svg" Type="http://schemas.openxmlformats.org/officeDocument/2006/relationships/image"/><Relationship Id="rId15" Target="../media/image15.png" Type="http://schemas.openxmlformats.org/officeDocument/2006/relationships/image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48.pn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44.png" Type="http://schemas.openxmlformats.org/officeDocument/2006/relationships/image"/><Relationship Id="rId8" Target="../media/image45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11.png" Type="http://schemas.openxmlformats.org/officeDocument/2006/relationships/image"/><Relationship Id="rId12" Target="../media/image12.svg" Type="http://schemas.openxmlformats.org/officeDocument/2006/relationships/image"/><Relationship Id="rId13" Target="../media/image13.png" Type="http://schemas.openxmlformats.org/officeDocument/2006/relationships/image"/><Relationship Id="rId14" Target="../media/image14.svg" Type="http://schemas.openxmlformats.org/officeDocument/2006/relationships/image"/><Relationship Id="rId15" Target="../media/image15.png" Type="http://schemas.openxmlformats.org/officeDocument/2006/relationships/image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49.pn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44.png" Type="http://schemas.openxmlformats.org/officeDocument/2006/relationships/image"/><Relationship Id="rId8" Target="../media/image45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11.png" Type="http://schemas.openxmlformats.org/officeDocument/2006/relationships/image"/><Relationship Id="rId12" Target="../media/image12.svg" Type="http://schemas.openxmlformats.org/officeDocument/2006/relationships/image"/><Relationship Id="rId13" Target="../media/image13.png" Type="http://schemas.openxmlformats.org/officeDocument/2006/relationships/image"/><Relationship Id="rId14" Target="../media/image14.svg" Type="http://schemas.openxmlformats.org/officeDocument/2006/relationships/image"/><Relationship Id="rId15" Target="../media/image15.png" Type="http://schemas.openxmlformats.org/officeDocument/2006/relationships/image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0.pn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44.png" Type="http://schemas.openxmlformats.org/officeDocument/2006/relationships/image"/><Relationship Id="rId8" Target="../media/image45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11.png" Type="http://schemas.openxmlformats.org/officeDocument/2006/relationships/image"/><Relationship Id="rId12" Target="../media/image12.svg" Type="http://schemas.openxmlformats.org/officeDocument/2006/relationships/image"/><Relationship Id="rId13" Target="../media/image13.png" Type="http://schemas.openxmlformats.org/officeDocument/2006/relationships/image"/><Relationship Id="rId14" Target="../media/image14.svg" Type="http://schemas.openxmlformats.org/officeDocument/2006/relationships/image"/><Relationship Id="rId15" Target="../media/image15.png" Type="http://schemas.openxmlformats.org/officeDocument/2006/relationships/image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1.pn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44.png" Type="http://schemas.openxmlformats.org/officeDocument/2006/relationships/image"/><Relationship Id="rId8" Target="../media/image45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png" Type="http://schemas.openxmlformats.org/officeDocument/2006/relationships/image"/><Relationship Id="rId11" Target="../media/image14.svg" Type="http://schemas.openxmlformats.org/officeDocument/2006/relationships/image"/><Relationship Id="rId12" Target="../media/image15.png" Type="http://schemas.openxmlformats.org/officeDocument/2006/relationships/image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Relationship Id="rId6" Target="../media/image7.png" Type="http://schemas.openxmlformats.org/officeDocument/2006/relationships/image"/><Relationship Id="rId7" Target="../media/image10.png" Type="http://schemas.openxmlformats.org/officeDocument/2006/relationships/image"/><Relationship Id="rId8" Target="../media/image11.png" Type="http://schemas.openxmlformats.org/officeDocument/2006/relationships/image"/><Relationship Id="rId9" Target="../media/image12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11.png" Type="http://schemas.openxmlformats.org/officeDocument/2006/relationships/image"/><Relationship Id="rId12" Target="../media/image12.svg" Type="http://schemas.openxmlformats.org/officeDocument/2006/relationships/image"/><Relationship Id="rId13" Target="../media/image13.png" Type="http://schemas.openxmlformats.org/officeDocument/2006/relationships/image"/><Relationship Id="rId14" Target="../media/image14.svg" Type="http://schemas.openxmlformats.org/officeDocument/2006/relationships/image"/><Relationship Id="rId15" Target="../media/image15.png" Type="http://schemas.openxmlformats.org/officeDocument/2006/relationships/image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2.pn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44.png" Type="http://schemas.openxmlformats.org/officeDocument/2006/relationships/image"/><Relationship Id="rId8" Target="../media/image45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8.png" Type="http://schemas.openxmlformats.org/officeDocument/2006/relationships/image"/><Relationship Id="rId12" Target="../media/image9.svg" Type="http://schemas.openxmlformats.org/officeDocument/2006/relationships/image"/><Relationship Id="rId13" Target="../media/image25.png" Type="http://schemas.openxmlformats.org/officeDocument/2006/relationships/image"/><Relationship Id="rId14" Target="../media/image26.svg" Type="http://schemas.openxmlformats.org/officeDocument/2006/relationships/image"/><Relationship Id="rId15" Target="../media/image15.png" Type="http://schemas.openxmlformats.org/officeDocument/2006/relationships/image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Relationship Id="rId6" Target="../media/image20.png" Type="http://schemas.openxmlformats.org/officeDocument/2006/relationships/image"/><Relationship Id="rId7" Target="../media/image21.svg" Type="http://schemas.openxmlformats.org/officeDocument/2006/relationships/image"/><Relationship Id="rId8" Target="../media/image22.png" Type="http://schemas.openxmlformats.org/officeDocument/2006/relationships/image"/><Relationship Id="rId9" Target="../media/image23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8.png" Type="http://schemas.openxmlformats.org/officeDocument/2006/relationships/image"/><Relationship Id="rId12" Target="../media/image9.svg" Type="http://schemas.openxmlformats.org/officeDocument/2006/relationships/image"/><Relationship Id="rId13" Target="../media/image25.png" Type="http://schemas.openxmlformats.org/officeDocument/2006/relationships/image"/><Relationship Id="rId14" Target="../media/image26.svg" Type="http://schemas.openxmlformats.org/officeDocument/2006/relationships/image"/><Relationship Id="rId15" Target="../media/image15.png" Type="http://schemas.openxmlformats.org/officeDocument/2006/relationships/image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Relationship Id="rId6" Target="../media/image20.png" Type="http://schemas.openxmlformats.org/officeDocument/2006/relationships/image"/><Relationship Id="rId7" Target="../media/image21.svg" Type="http://schemas.openxmlformats.org/officeDocument/2006/relationships/image"/><Relationship Id="rId8" Target="../media/image22.png" Type="http://schemas.openxmlformats.org/officeDocument/2006/relationships/image"/><Relationship Id="rId9" Target="../media/image23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png" Type="http://schemas.openxmlformats.org/officeDocument/2006/relationships/image"/><Relationship Id="rId11" Target="../media/image14.svg" Type="http://schemas.openxmlformats.org/officeDocument/2006/relationships/image"/><Relationship Id="rId12" Target="../media/image15.png" Type="http://schemas.openxmlformats.org/officeDocument/2006/relationships/image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Relationship Id="rId6" Target="../media/image7.png" Type="http://schemas.openxmlformats.org/officeDocument/2006/relationships/image"/><Relationship Id="rId7" Target="../media/image10.png" Type="http://schemas.openxmlformats.org/officeDocument/2006/relationships/image"/><Relationship Id="rId8" Target="../media/image11.png" Type="http://schemas.openxmlformats.org/officeDocument/2006/relationships/image"/><Relationship Id="rId9" Target="../media/image12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15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24.png" Type="http://schemas.openxmlformats.org/officeDocument/2006/relationships/image"/><Relationship Id="rId7" Target="../media/image53.png" Type="http://schemas.openxmlformats.org/officeDocument/2006/relationships/image"/><Relationship Id="rId8" Target="../media/image5.png" Type="http://schemas.openxmlformats.org/officeDocument/2006/relationships/image"/><Relationship Id="rId9" Target="../media/image6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8.png" Type="http://schemas.openxmlformats.org/officeDocument/2006/relationships/image"/><Relationship Id="rId12" Target="../media/image9.svg" Type="http://schemas.openxmlformats.org/officeDocument/2006/relationships/image"/><Relationship Id="rId13" Target="../media/image25.png" Type="http://schemas.openxmlformats.org/officeDocument/2006/relationships/image"/><Relationship Id="rId14" Target="../media/image26.svg" Type="http://schemas.openxmlformats.org/officeDocument/2006/relationships/image"/><Relationship Id="rId15" Target="../media/image15.png" Type="http://schemas.openxmlformats.org/officeDocument/2006/relationships/image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Relationship Id="rId6" Target="../media/image20.png" Type="http://schemas.openxmlformats.org/officeDocument/2006/relationships/image"/><Relationship Id="rId7" Target="../media/image21.svg" Type="http://schemas.openxmlformats.org/officeDocument/2006/relationships/image"/><Relationship Id="rId8" Target="../media/image22.png" Type="http://schemas.openxmlformats.org/officeDocument/2006/relationships/image"/><Relationship Id="rId9" Target="../media/image23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29.png" Type="http://schemas.openxmlformats.org/officeDocument/2006/relationships/image"/><Relationship Id="rId7" Target="../media/image1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29.png" Type="http://schemas.openxmlformats.org/officeDocument/2006/relationships/image"/><Relationship Id="rId7" Target="../media/image1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11.png" Type="http://schemas.openxmlformats.org/officeDocument/2006/relationships/image"/><Relationship Id="rId12" Target="../media/image12.svg" Type="http://schemas.openxmlformats.org/officeDocument/2006/relationships/image"/><Relationship Id="rId13" Target="../media/image13.png" Type="http://schemas.openxmlformats.org/officeDocument/2006/relationships/image"/><Relationship Id="rId14" Target="../media/image14.svg" Type="http://schemas.openxmlformats.org/officeDocument/2006/relationships/image"/><Relationship Id="rId15" Target="../media/image15.png" Type="http://schemas.openxmlformats.org/officeDocument/2006/relationships/image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../media/image30.png" Type="http://schemas.openxmlformats.org/officeDocument/2006/relationships/image"/><Relationship Id="rId9" Target="../media/image31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png" Type="http://schemas.openxmlformats.org/officeDocument/2006/relationships/image"/><Relationship Id="rId11" Target="../media/image15.png" Type="http://schemas.openxmlformats.org/officeDocument/2006/relationships/image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18.png" Type="http://schemas.openxmlformats.org/officeDocument/2006/relationships/image"/><Relationship Id="rId7" Target="../media/image19.svg" Type="http://schemas.openxmlformats.org/officeDocument/2006/relationships/image"/><Relationship Id="rId8" Target="../media/image30.png" Type="http://schemas.openxmlformats.org/officeDocument/2006/relationships/image"/><Relationship Id="rId9" Target="../media/image31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svg" Type="http://schemas.openxmlformats.org/officeDocument/2006/relationships/image"/><Relationship Id="rId11" Target="../media/image15.png" Type="http://schemas.openxmlformats.org/officeDocument/2006/relationships/image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32.png" Type="http://schemas.openxmlformats.org/officeDocument/2006/relationships/image"/><Relationship Id="rId9" Target="../media/image2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svg" Type="http://schemas.openxmlformats.org/officeDocument/2006/relationships/image"/><Relationship Id="rId11" Target="../media/image7.png" Type="http://schemas.openxmlformats.org/officeDocument/2006/relationships/image"/><Relationship Id="rId12" Target="../media/image37.png" Type="http://schemas.openxmlformats.org/officeDocument/2006/relationships/image"/><Relationship Id="rId13" Target="../media/image38.svg" Type="http://schemas.openxmlformats.org/officeDocument/2006/relationships/image"/><Relationship Id="rId14" Target="../media/image39.png" Type="http://schemas.openxmlformats.org/officeDocument/2006/relationships/image"/><Relationship Id="rId15" Target="../media/image15.png" Type="http://schemas.openxmlformats.org/officeDocument/2006/relationships/image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29.png" Type="http://schemas.openxmlformats.org/officeDocument/2006/relationships/image"/><Relationship Id="rId7" Target="../media/image33.png" Type="http://schemas.openxmlformats.org/officeDocument/2006/relationships/image"/><Relationship Id="rId8" Target="../media/image34.svg" Type="http://schemas.openxmlformats.org/officeDocument/2006/relationships/image"/><Relationship Id="rId9" Target="../media/image3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09990">
            <a:off x="-296935" y="-548610"/>
            <a:ext cx="18881871" cy="11384220"/>
          </a:xfrm>
          <a:custGeom>
            <a:avLst/>
            <a:gdLst/>
            <a:ahLst/>
            <a:cxnLst/>
            <a:rect r="r" b="b" t="t" l="l"/>
            <a:pathLst>
              <a:path h="11384220" w="18881871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l="0" t="-78077" r="-1486" b="-8188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2922672" y="599614"/>
            <a:ext cx="12364270" cy="9261962"/>
          </a:xfrm>
          <a:custGeom>
            <a:avLst/>
            <a:gdLst/>
            <a:ahLst/>
            <a:cxnLst/>
            <a:rect r="r" b="b" t="t" l="l"/>
            <a:pathLst>
              <a:path h="9261962" w="12364270">
                <a:moveTo>
                  <a:pt x="0" y="0"/>
                </a:moveTo>
                <a:lnTo>
                  <a:pt x="12364270" y="0"/>
                </a:lnTo>
                <a:lnTo>
                  <a:pt x="12364270" y="9261962"/>
                </a:lnTo>
                <a:lnTo>
                  <a:pt x="0" y="92619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1778953" y="-1335955"/>
            <a:ext cx="4285771" cy="12790609"/>
            <a:chOff x="0" y="0"/>
            <a:chExt cx="3263900" cy="97409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5"/>
              <a:stretch>
                <a:fillRect l="-99892" t="0" r="-99892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-10800000">
            <a:off x="15521821" y="-1106493"/>
            <a:ext cx="4285771" cy="12790609"/>
            <a:chOff x="0" y="0"/>
            <a:chExt cx="3263900" cy="97409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5"/>
              <a:stretch>
                <a:fillRect l="-99892" t="0" r="-99892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3394367" y="4065582"/>
            <a:ext cx="10581095" cy="5214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69"/>
              </a:lnSpc>
            </a:pPr>
            <a:r>
              <a:rPr lang="en-US" sz="8540" b="true">
                <a:solidFill>
                  <a:srgbClr val="493423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EVOLUȚIA BENEFICIARILOR ACREDITĂRII ERASMUS + VET</a:t>
            </a:r>
          </a:p>
          <a:p>
            <a:pPr algn="ctr">
              <a:lnSpc>
                <a:spcPts val="7193"/>
              </a:lnSpc>
            </a:pP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1212412" y="2304361"/>
            <a:ext cx="2454707" cy="522183"/>
          </a:xfrm>
          <a:custGeom>
            <a:avLst/>
            <a:gdLst/>
            <a:ahLst/>
            <a:cxnLst/>
            <a:rect r="r" b="b" t="t" l="l"/>
            <a:pathLst>
              <a:path h="522183" w="2454707">
                <a:moveTo>
                  <a:pt x="0" y="0"/>
                </a:moveTo>
                <a:lnTo>
                  <a:pt x="2454707" y="0"/>
                </a:lnTo>
                <a:lnTo>
                  <a:pt x="2454707" y="522183"/>
                </a:lnTo>
                <a:lnTo>
                  <a:pt x="0" y="522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-10800000">
            <a:off x="4537758" y="2274910"/>
            <a:ext cx="2731595" cy="581085"/>
          </a:xfrm>
          <a:custGeom>
            <a:avLst/>
            <a:gdLst/>
            <a:ahLst/>
            <a:cxnLst/>
            <a:rect r="r" b="b" t="t" l="l"/>
            <a:pathLst>
              <a:path h="581085" w="2731595">
                <a:moveTo>
                  <a:pt x="0" y="581085"/>
                </a:moveTo>
                <a:lnTo>
                  <a:pt x="2731595" y="581085"/>
                </a:lnTo>
                <a:lnTo>
                  <a:pt x="2731595" y="0"/>
                </a:lnTo>
                <a:lnTo>
                  <a:pt x="0" y="0"/>
                </a:lnTo>
                <a:lnTo>
                  <a:pt x="0" y="58108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995610" y="6033532"/>
            <a:ext cx="5853303" cy="8229600"/>
          </a:xfrm>
          <a:custGeom>
            <a:avLst/>
            <a:gdLst/>
            <a:ahLst/>
            <a:cxnLst/>
            <a:rect r="r" b="b" t="t" l="l"/>
            <a:pathLst>
              <a:path h="8229600" w="5853303">
                <a:moveTo>
                  <a:pt x="0" y="0"/>
                </a:moveTo>
                <a:lnTo>
                  <a:pt x="5853303" y="0"/>
                </a:lnTo>
                <a:lnTo>
                  <a:pt x="58533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-9606859">
            <a:off x="14738055" y="-3515186"/>
            <a:ext cx="5853303" cy="8229600"/>
          </a:xfrm>
          <a:custGeom>
            <a:avLst/>
            <a:gdLst/>
            <a:ahLst/>
            <a:cxnLst/>
            <a:rect r="r" b="b" t="t" l="l"/>
            <a:pathLst>
              <a:path h="8229600" w="5853303">
                <a:moveTo>
                  <a:pt x="5853303" y="0"/>
                </a:moveTo>
                <a:lnTo>
                  <a:pt x="0" y="0"/>
                </a:lnTo>
                <a:lnTo>
                  <a:pt x="0" y="8229600"/>
                </a:lnTo>
                <a:lnTo>
                  <a:pt x="5853303" y="8229600"/>
                </a:lnTo>
                <a:lnTo>
                  <a:pt x="5853303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790671" y="5007114"/>
            <a:ext cx="1406488" cy="1468408"/>
          </a:xfrm>
          <a:custGeom>
            <a:avLst/>
            <a:gdLst/>
            <a:ahLst/>
            <a:cxnLst/>
            <a:rect r="r" b="b" t="t" l="l"/>
            <a:pathLst>
              <a:path h="1468408" w="1406488">
                <a:moveTo>
                  <a:pt x="0" y="0"/>
                </a:moveTo>
                <a:lnTo>
                  <a:pt x="1406488" y="0"/>
                </a:lnTo>
                <a:lnTo>
                  <a:pt x="1406488" y="1468408"/>
                </a:lnTo>
                <a:lnTo>
                  <a:pt x="0" y="14684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74171" y="4195924"/>
            <a:ext cx="1033001" cy="1078478"/>
          </a:xfrm>
          <a:custGeom>
            <a:avLst/>
            <a:gdLst/>
            <a:ahLst/>
            <a:cxnLst/>
            <a:rect r="r" b="b" t="t" l="l"/>
            <a:pathLst>
              <a:path h="1078478" w="1033001">
                <a:moveTo>
                  <a:pt x="0" y="0"/>
                </a:moveTo>
                <a:lnTo>
                  <a:pt x="1033001" y="0"/>
                </a:lnTo>
                <a:lnTo>
                  <a:pt x="1033001" y="1078478"/>
                </a:lnTo>
                <a:lnTo>
                  <a:pt x="0" y="10784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64804" y="3590941"/>
            <a:ext cx="1406488" cy="1468408"/>
          </a:xfrm>
          <a:custGeom>
            <a:avLst/>
            <a:gdLst/>
            <a:ahLst/>
            <a:cxnLst/>
            <a:rect r="r" b="b" t="t" l="l"/>
            <a:pathLst>
              <a:path h="1468408" w="1406488">
                <a:moveTo>
                  <a:pt x="0" y="0"/>
                </a:moveTo>
                <a:lnTo>
                  <a:pt x="1406488" y="0"/>
                </a:lnTo>
                <a:lnTo>
                  <a:pt x="1406488" y="1468408"/>
                </a:lnTo>
                <a:lnTo>
                  <a:pt x="0" y="14684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54792" y="4604261"/>
            <a:ext cx="1033001" cy="1078478"/>
          </a:xfrm>
          <a:custGeom>
            <a:avLst/>
            <a:gdLst/>
            <a:ahLst/>
            <a:cxnLst/>
            <a:rect r="r" b="b" t="t" l="l"/>
            <a:pathLst>
              <a:path h="1078478" w="1033001">
                <a:moveTo>
                  <a:pt x="0" y="0"/>
                </a:moveTo>
                <a:lnTo>
                  <a:pt x="1033001" y="0"/>
                </a:lnTo>
                <a:lnTo>
                  <a:pt x="1033001" y="1078478"/>
                </a:lnTo>
                <a:lnTo>
                  <a:pt x="0" y="10784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01042" t="-84932" r="0" b="-11017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931042" y="1028700"/>
            <a:ext cx="2926652" cy="2865432"/>
            <a:chOff x="0" y="0"/>
            <a:chExt cx="3902202" cy="3820576"/>
          </a:xfrm>
        </p:grpSpPr>
        <p:sp>
          <p:nvSpPr>
            <p:cNvPr name="Freeform 18" id="18"/>
            <p:cNvSpPr/>
            <p:nvPr/>
          </p:nvSpPr>
          <p:spPr>
            <a:xfrm flipH="false" flipV="false" rot="-3636955">
              <a:off x="587174" y="439152"/>
              <a:ext cx="2727855" cy="2942271"/>
            </a:xfrm>
            <a:custGeom>
              <a:avLst/>
              <a:gdLst/>
              <a:ahLst/>
              <a:cxnLst/>
              <a:rect r="r" b="b" t="t" l="l"/>
              <a:pathLst>
                <a:path h="2942271" w="2727855">
                  <a:moveTo>
                    <a:pt x="0" y="0"/>
                  </a:moveTo>
                  <a:lnTo>
                    <a:pt x="2727854" y="0"/>
                  </a:lnTo>
                  <a:lnTo>
                    <a:pt x="2727854" y="2942272"/>
                  </a:lnTo>
                  <a:lnTo>
                    <a:pt x="0" y="2942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810223" y="964749"/>
              <a:ext cx="1997673" cy="2005192"/>
            </a:xfrm>
            <a:custGeom>
              <a:avLst/>
              <a:gdLst/>
              <a:ahLst/>
              <a:cxnLst/>
              <a:rect r="r" b="b" t="t" l="l"/>
              <a:pathLst>
                <a:path h="2005192" w="1997673">
                  <a:moveTo>
                    <a:pt x="0" y="0"/>
                  </a:moveTo>
                  <a:lnTo>
                    <a:pt x="1997673" y="0"/>
                  </a:lnTo>
                  <a:lnTo>
                    <a:pt x="1997673" y="2005193"/>
                  </a:lnTo>
                  <a:lnTo>
                    <a:pt x="0" y="20051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338077" y="1469127"/>
              <a:ext cx="2333783" cy="1169809"/>
            </a:xfrm>
            <a:custGeom>
              <a:avLst/>
              <a:gdLst/>
              <a:ahLst/>
              <a:cxnLst/>
              <a:rect r="r" b="b" t="t" l="l"/>
              <a:pathLst>
                <a:path h="1169809" w="2333783">
                  <a:moveTo>
                    <a:pt x="0" y="0"/>
                  </a:moveTo>
                  <a:lnTo>
                    <a:pt x="2333782" y="0"/>
                  </a:lnTo>
                  <a:lnTo>
                    <a:pt x="2333782" y="1169809"/>
                  </a:lnTo>
                  <a:lnTo>
                    <a:pt x="0" y="1169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6632601" y="1646119"/>
            <a:ext cx="5244292" cy="16369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28"/>
              </a:lnSpc>
            </a:pPr>
            <a:r>
              <a:rPr lang="en-US" sz="4390" b="true">
                <a:solidFill>
                  <a:srgbClr val="493423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prof. Reindl Alexandra</a:t>
            </a:r>
          </a:p>
          <a:p>
            <a:pPr algn="ctr">
              <a:lnSpc>
                <a:spcPts val="6628"/>
              </a:lnSpc>
            </a:pPr>
            <a:r>
              <a:rPr lang="en-US" sz="4390" b="true">
                <a:solidFill>
                  <a:srgbClr val="493423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prof. Hagiu Luminița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53833" y="0"/>
            <a:ext cx="1326691" cy="1326691"/>
          </a:xfrm>
          <a:custGeom>
            <a:avLst/>
            <a:gdLst/>
            <a:ahLst/>
            <a:cxnLst/>
            <a:rect r="r" b="b" t="t" l="l"/>
            <a:pathLst>
              <a:path h="1326691" w="1326691">
                <a:moveTo>
                  <a:pt x="0" y="0"/>
                </a:moveTo>
                <a:lnTo>
                  <a:pt x="1326692" y="0"/>
                </a:lnTo>
                <a:lnTo>
                  <a:pt x="1326692" y="1326691"/>
                </a:lnTo>
                <a:lnTo>
                  <a:pt x="0" y="132669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09990">
            <a:off x="-296935" y="-548610"/>
            <a:ext cx="18881871" cy="11384220"/>
          </a:xfrm>
          <a:custGeom>
            <a:avLst/>
            <a:gdLst/>
            <a:ahLst/>
            <a:cxnLst/>
            <a:rect r="r" b="b" t="t" l="l"/>
            <a:pathLst>
              <a:path h="11384220" w="18881871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l="0" t="-78077" r="-1486" b="-8188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316726" y="-1613291"/>
            <a:ext cx="4285771" cy="12790609"/>
            <a:chOff x="0" y="0"/>
            <a:chExt cx="3263900" cy="9740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-10800000">
            <a:off x="15521821" y="-1106493"/>
            <a:ext cx="4285771" cy="12790609"/>
            <a:chOff x="0" y="0"/>
            <a:chExt cx="3263900" cy="97409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1316726" y="-1613291"/>
            <a:ext cx="16257724" cy="6059697"/>
          </a:xfrm>
          <a:custGeom>
            <a:avLst/>
            <a:gdLst/>
            <a:ahLst/>
            <a:cxnLst/>
            <a:rect r="r" b="b" t="t" l="l"/>
            <a:pathLst>
              <a:path h="6059697" w="16257724">
                <a:moveTo>
                  <a:pt x="0" y="0"/>
                </a:moveTo>
                <a:lnTo>
                  <a:pt x="16257724" y="0"/>
                </a:lnTo>
                <a:lnTo>
                  <a:pt x="16257724" y="6059697"/>
                </a:lnTo>
                <a:lnTo>
                  <a:pt x="0" y="60596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-614372">
            <a:off x="-2500610" y="5232168"/>
            <a:ext cx="5574254" cy="5688014"/>
          </a:xfrm>
          <a:custGeom>
            <a:avLst/>
            <a:gdLst/>
            <a:ahLst/>
            <a:cxnLst/>
            <a:rect r="r" b="b" t="t" l="l"/>
            <a:pathLst>
              <a:path h="5688014" w="5574254">
                <a:moveTo>
                  <a:pt x="5574253" y="0"/>
                </a:moveTo>
                <a:lnTo>
                  <a:pt x="0" y="0"/>
                </a:lnTo>
                <a:lnTo>
                  <a:pt x="0" y="5688014"/>
                </a:lnTo>
                <a:lnTo>
                  <a:pt x="5574253" y="5688014"/>
                </a:lnTo>
                <a:lnTo>
                  <a:pt x="5574253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950037" y="2981124"/>
            <a:ext cx="2608815" cy="554966"/>
          </a:xfrm>
          <a:custGeom>
            <a:avLst/>
            <a:gdLst/>
            <a:ahLst/>
            <a:cxnLst/>
            <a:rect r="r" b="b" t="t" l="l"/>
            <a:pathLst>
              <a:path h="554966" w="2608815">
                <a:moveTo>
                  <a:pt x="0" y="0"/>
                </a:moveTo>
                <a:lnTo>
                  <a:pt x="2608815" y="0"/>
                </a:lnTo>
                <a:lnTo>
                  <a:pt x="2608815" y="554966"/>
                </a:lnTo>
                <a:lnTo>
                  <a:pt x="0" y="5549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-10800000">
            <a:off x="4791305" y="2977490"/>
            <a:ext cx="2625895" cy="558600"/>
          </a:xfrm>
          <a:custGeom>
            <a:avLst/>
            <a:gdLst/>
            <a:ahLst/>
            <a:cxnLst/>
            <a:rect r="r" b="b" t="t" l="l"/>
            <a:pathLst>
              <a:path h="558600" w="2625895">
                <a:moveTo>
                  <a:pt x="0" y="558600"/>
                </a:moveTo>
                <a:lnTo>
                  <a:pt x="2625895" y="558600"/>
                </a:lnTo>
                <a:lnTo>
                  <a:pt x="2625895" y="0"/>
                </a:lnTo>
                <a:lnTo>
                  <a:pt x="0" y="0"/>
                </a:lnTo>
                <a:lnTo>
                  <a:pt x="0" y="55860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0" y="677773"/>
            <a:ext cx="14187414" cy="3026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67"/>
              </a:lnSpc>
            </a:pPr>
            <a:r>
              <a:rPr lang="en-US" sz="7823" b="true">
                <a:solidFill>
                  <a:srgbClr val="F3F1DB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Evoluția în cifre</a:t>
            </a:r>
          </a:p>
          <a:p>
            <a:pPr algn="ctr">
              <a:lnSpc>
                <a:spcPts val="7667"/>
              </a:lnSpc>
            </a:pPr>
            <a:r>
              <a:rPr lang="en-US" sz="7823" b="true">
                <a:solidFill>
                  <a:srgbClr val="F3F1DB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 - beneficiarii direcți Erasmus+ - </a:t>
            </a:r>
          </a:p>
        </p:txBody>
      </p:sp>
      <p:sp>
        <p:nvSpPr>
          <p:cNvPr name="Freeform 12" id="12"/>
          <p:cNvSpPr/>
          <p:nvPr/>
        </p:nvSpPr>
        <p:spPr>
          <a:xfrm flipH="true" flipV="false" rot="-9606859">
            <a:off x="14603174" y="-3589427"/>
            <a:ext cx="5853303" cy="8229600"/>
          </a:xfrm>
          <a:custGeom>
            <a:avLst/>
            <a:gdLst/>
            <a:ahLst/>
            <a:cxnLst/>
            <a:rect r="r" b="b" t="t" l="l"/>
            <a:pathLst>
              <a:path h="8229600" w="5853303">
                <a:moveTo>
                  <a:pt x="5853303" y="0"/>
                </a:moveTo>
                <a:lnTo>
                  <a:pt x="0" y="0"/>
                </a:lnTo>
                <a:lnTo>
                  <a:pt x="0" y="8229600"/>
                </a:lnTo>
                <a:lnTo>
                  <a:pt x="5853303" y="8229600"/>
                </a:lnTo>
                <a:lnTo>
                  <a:pt x="5853303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097833" y="2717551"/>
            <a:ext cx="1033001" cy="1078478"/>
          </a:xfrm>
          <a:custGeom>
            <a:avLst/>
            <a:gdLst/>
            <a:ahLst/>
            <a:cxnLst/>
            <a:rect r="r" b="b" t="t" l="l"/>
            <a:pathLst>
              <a:path h="1078478" w="1033001">
                <a:moveTo>
                  <a:pt x="0" y="0"/>
                </a:moveTo>
                <a:lnTo>
                  <a:pt x="1033001" y="0"/>
                </a:lnTo>
                <a:lnTo>
                  <a:pt x="1033001" y="1078478"/>
                </a:lnTo>
                <a:lnTo>
                  <a:pt x="0" y="10784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43078" y="3796029"/>
            <a:ext cx="14879016" cy="6490971"/>
          </a:xfrm>
          <a:custGeom>
            <a:avLst/>
            <a:gdLst/>
            <a:ahLst/>
            <a:cxnLst/>
            <a:rect r="r" b="b" t="t" l="l"/>
            <a:pathLst>
              <a:path h="6490971" w="14879016">
                <a:moveTo>
                  <a:pt x="0" y="0"/>
                </a:moveTo>
                <a:lnTo>
                  <a:pt x="14879016" y="0"/>
                </a:lnTo>
                <a:lnTo>
                  <a:pt x="14879016" y="6490971"/>
                </a:lnTo>
                <a:lnTo>
                  <a:pt x="0" y="649097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3833" y="0"/>
            <a:ext cx="1326691" cy="1326691"/>
          </a:xfrm>
          <a:custGeom>
            <a:avLst/>
            <a:gdLst/>
            <a:ahLst/>
            <a:cxnLst/>
            <a:rect r="r" b="b" t="t" l="l"/>
            <a:pathLst>
              <a:path h="1326691" w="1326691">
                <a:moveTo>
                  <a:pt x="0" y="0"/>
                </a:moveTo>
                <a:lnTo>
                  <a:pt x="1326692" y="0"/>
                </a:lnTo>
                <a:lnTo>
                  <a:pt x="1326692" y="1326691"/>
                </a:lnTo>
                <a:lnTo>
                  <a:pt x="0" y="132669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09990">
            <a:off x="-296935" y="-548610"/>
            <a:ext cx="18881871" cy="11384220"/>
          </a:xfrm>
          <a:custGeom>
            <a:avLst/>
            <a:gdLst/>
            <a:ahLst/>
            <a:cxnLst/>
            <a:rect r="r" b="b" t="t" l="l"/>
            <a:pathLst>
              <a:path h="11384220" w="18881871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l="0" t="-78077" r="-1486" b="-8188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78953" y="-1335955"/>
            <a:ext cx="4285771" cy="12790609"/>
            <a:chOff x="0" y="0"/>
            <a:chExt cx="3263900" cy="9740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-10800000">
            <a:off x="15521821" y="-1106493"/>
            <a:ext cx="4285771" cy="12790609"/>
            <a:chOff x="0" y="0"/>
            <a:chExt cx="3263900" cy="97409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2980611" y="298174"/>
            <a:ext cx="12994736" cy="2327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27"/>
              </a:lnSpc>
            </a:pPr>
            <a:r>
              <a:rPr lang="en-US" sz="6048" b="true">
                <a:solidFill>
                  <a:srgbClr val="F3F1DB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Scopuri - chestionarul</a:t>
            </a:r>
            <a:r>
              <a:rPr lang="en-US" sz="6048" b="true">
                <a:solidFill>
                  <a:srgbClr val="F3F1DB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 </a:t>
            </a:r>
          </a:p>
          <a:p>
            <a:pPr algn="ctr">
              <a:lnSpc>
                <a:spcPts val="5927"/>
              </a:lnSpc>
            </a:pPr>
            <a:r>
              <a:rPr lang="en-US" sz="6048" b="true">
                <a:solidFill>
                  <a:srgbClr val="F3F1DB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”Evoluția beneficiarilor Erasmus+”</a:t>
            </a:r>
          </a:p>
          <a:p>
            <a:pPr algn="ctr">
              <a:lnSpc>
                <a:spcPts val="5927"/>
              </a:lnSpc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9532629">
            <a:off x="-529582" y="8587578"/>
            <a:ext cx="3532667" cy="3665543"/>
          </a:xfrm>
          <a:custGeom>
            <a:avLst/>
            <a:gdLst/>
            <a:ahLst/>
            <a:cxnLst/>
            <a:rect r="r" b="b" t="t" l="l"/>
            <a:pathLst>
              <a:path h="3665543" w="3532667">
                <a:moveTo>
                  <a:pt x="0" y="0"/>
                </a:moveTo>
                <a:lnTo>
                  <a:pt x="3532668" y="0"/>
                </a:lnTo>
                <a:lnTo>
                  <a:pt x="3532668" y="3665544"/>
                </a:lnTo>
                <a:lnTo>
                  <a:pt x="0" y="36655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2398471">
            <a:off x="15716375" y="-1763893"/>
            <a:ext cx="3363185" cy="3489686"/>
          </a:xfrm>
          <a:custGeom>
            <a:avLst/>
            <a:gdLst/>
            <a:ahLst/>
            <a:cxnLst/>
            <a:rect r="r" b="b" t="t" l="l"/>
            <a:pathLst>
              <a:path h="3489686" w="3363185">
                <a:moveTo>
                  <a:pt x="0" y="0"/>
                </a:moveTo>
                <a:lnTo>
                  <a:pt x="3363185" y="0"/>
                </a:lnTo>
                <a:lnTo>
                  <a:pt x="3363185" y="3489686"/>
                </a:lnTo>
                <a:lnTo>
                  <a:pt x="0" y="34896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545903" y="645087"/>
            <a:ext cx="1236381" cy="720005"/>
          </a:xfrm>
          <a:custGeom>
            <a:avLst/>
            <a:gdLst/>
            <a:ahLst/>
            <a:cxnLst/>
            <a:rect r="r" b="b" t="t" l="l"/>
            <a:pathLst>
              <a:path h="720005" w="1236381">
                <a:moveTo>
                  <a:pt x="0" y="0"/>
                </a:moveTo>
                <a:lnTo>
                  <a:pt x="1236381" y="0"/>
                </a:lnTo>
                <a:lnTo>
                  <a:pt x="1236381" y="720006"/>
                </a:lnTo>
                <a:lnTo>
                  <a:pt x="0" y="7200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73753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854613" y="645087"/>
            <a:ext cx="1304410" cy="759622"/>
          </a:xfrm>
          <a:custGeom>
            <a:avLst/>
            <a:gdLst/>
            <a:ahLst/>
            <a:cxnLst/>
            <a:rect r="r" b="b" t="t" l="l"/>
            <a:pathLst>
              <a:path h="759622" w="1304410">
                <a:moveTo>
                  <a:pt x="1304410" y="0"/>
                </a:moveTo>
                <a:lnTo>
                  <a:pt x="0" y="0"/>
                </a:lnTo>
                <a:lnTo>
                  <a:pt x="0" y="759622"/>
                </a:lnTo>
                <a:lnTo>
                  <a:pt x="1304410" y="759622"/>
                </a:lnTo>
                <a:lnTo>
                  <a:pt x="13044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73753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05786" y="5288812"/>
            <a:ext cx="1497654" cy="2900387"/>
          </a:xfrm>
          <a:custGeom>
            <a:avLst/>
            <a:gdLst/>
            <a:ahLst/>
            <a:cxnLst/>
            <a:rect r="r" b="b" t="t" l="l"/>
            <a:pathLst>
              <a:path h="2900387" w="1497654">
                <a:moveTo>
                  <a:pt x="0" y="0"/>
                </a:moveTo>
                <a:lnTo>
                  <a:pt x="1497654" y="0"/>
                </a:lnTo>
                <a:lnTo>
                  <a:pt x="1497654" y="2900386"/>
                </a:lnTo>
                <a:lnTo>
                  <a:pt x="0" y="29003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820026" y="5667386"/>
            <a:ext cx="3961580" cy="647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49"/>
              </a:lnSpc>
            </a:pPr>
            <a:r>
              <a:rPr lang="en-US" sz="2499" b="true">
                <a:solidFill>
                  <a:srgbClr val="F3F1DB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3. Monitorizarea calității formării profesionale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975319" y="6573614"/>
            <a:ext cx="3806287" cy="15849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08611" indent="-254306" lvl="1">
              <a:lnSpc>
                <a:spcPts val="2497"/>
              </a:lnSpc>
              <a:buFont typeface="Arial"/>
              <a:buChar char="•"/>
            </a:pPr>
            <a:r>
              <a:rPr lang="en-US" b="true" sz="2355">
                <a:solidFill>
                  <a:srgbClr val="F3F1DB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corelarea calificărilor profesionale cu cerințele pieței</a:t>
            </a:r>
          </a:p>
          <a:p>
            <a:pPr algn="l" marL="508611" indent="-254306" lvl="1">
              <a:lnSpc>
                <a:spcPts val="2497"/>
              </a:lnSpc>
              <a:buFont typeface="Arial"/>
              <a:buChar char="•"/>
            </a:pPr>
            <a:r>
              <a:rPr lang="en-US" b="true" sz="2355">
                <a:solidFill>
                  <a:srgbClr val="F3F1DB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evaluarea stagiilor de pregătire practică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603238" y="6730776"/>
            <a:ext cx="4379021" cy="647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49"/>
              </a:lnSpc>
            </a:pPr>
            <a:r>
              <a:rPr lang="en-US" sz="2499" b="true">
                <a:solidFill>
                  <a:srgbClr val="F3F1DB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4. Identificarea provocărilor și îmbunătățirea programului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530470" y="7777891"/>
            <a:ext cx="4885086" cy="15849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08611" indent="-254306" lvl="1">
              <a:lnSpc>
                <a:spcPts val="2497"/>
              </a:lnSpc>
              <a:buFont typeface="Arial"/>
              <a:buChar char="•"/>
            </a:pPr>
            <a:r>
              <a:rPr lang="en-US" b="true" sz="2355">
                <a:solidFill>
                  <a:srgbClr val="F3F1DB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feed-back constructiv (ex. nevoi suplimentare de pregătire înaintea mobilității sau îmbunătățirii suportului logistic)</a:t>
            </a:r>
          </a:p>
          <a:p>
            <a:pPr algn="l" marL="508611" indent="-254306" lvl="1">
              <a:lnSpc>
                <a:spcPts val="2497"/>
              </a:lnSpc>
              <a:buFont typeface="Arial"/>
              <a:buChar char="•"/>
            </a:pPr>
            <a:r>
              <a:rPr lang="en-US" b="true" sz="2355">
                <a:solidFill>
                  <a:srgbClr val="F3F1DB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identificarea barierelor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013768" y="5667386"/>
            <a:ext cx="3961580" cy="647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49"/>
              </a:lnSpc>
            </a:pPr>
            <a:r>
              <a:rPr lang="en-US" sz="2499" b="true">
                <a:solidFill>
                  <a:srgbClr val="F3F1DB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5. Promovarea programului și raportarea rezultatelor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801409" y="6711726"/>
            <a:ext cx="3894440" cy="15849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08611" indent="-254306" lvl="1">
              <a:lnSpc>
                <a:spcPts val="2497"/>
              </a:lnSpc>
              <a:buFont typeface="Arial"/>
              <a:buChar char="•"/>
            </a:pPr>
            <a:r>
              <a:rPr lang="en-US" b="true" sz="2355">
                <a:solidFill>
                  <a:srgbClr val="F3F1DB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demonstrarea impactului pozitiv</a:t>
            </a:r>
          </a:p>
          <a:p>
            <a:pPr algn="l" marL="508611" indent="-254306" lvl="1">
              <a:lnSpc>
                <a:spcPts val="2497"/>
              </a:lnSpc>
              <a:buFont typeface="Arial"/>
              <a:buChar char="•"/>
            </a:pPr>
            <a:r>
              <a:rPr lang="en-US" b="true" sz="2355">
                <a:solidFill>
                  <a:srgbClr val="F3F1DB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raportarea către actorii implicați în programul Erasmus+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381675" y="2214669"/>
            <a:ext cx="3961580" cy="647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49"/>
              </a:lnSpc>
            </a:pPr>
            <a:r>
              <a:rPr lang="en-US" sz="2499" b="true">
                <a:solidFill>
                  <a:srgbClr val="F3F1DB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2. Impactul asupra competențelor transversale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980611" y="2325824"/>
            <a:ext cx="3961580" cy="647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50"/>
              </a:lnSpc>
            </a:pPr>
            <a:r>
              <a:rPr lang="en-US" sz="2500" b="true">
                <a:solidFill>
                  <a:srgbClr val="F3F1DB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1. Evaluarea beneficiilor pentru beneficiari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089249" y="3261784"/>
            <a:ext cx="5647922" cy="1270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08611" indent="-254306" lvl="1">
              <a:lnSpc>
                <a:spcPts val="2497"/>
              </a:lnSpc>
              <a:buFont typeface="Arial"/>
              <a:buChar char="•"/>
            </a:pPr>
            <a:r>
              <a:rPr lang="en-US" b="true" sz="2355">
                <a:solidFill>
                  <a:srgbClr val="F3F1DB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competențe lingvistice</a:t>
            </a:r>
          </a:p>
          <a:p>
            <a:pPr algn="l" marL="508611" indent="-254306" lvl="1">
              <a:lnSpc>
                <a:spcPts val="2497"/>
              </a:lnSpc>
              <a:buFont typeface="Arial"/>
              <a:buChar char="•"/>
            </a:pPr>
            <a:r>
              <a:rPr lang="en-US" b="true" sz="2355">
                <a:solidFill>
                  <a:srgbClr val="F3F1DB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adaptabilitatea și reziliența</a:t>
            </a:r>
          </a:p>
          <a:p>
            <a:pPr algn="l" marL="508611" indent="-254306" lvl="1">
              <a:lnSpc>
                <a:spcPts val="2497"/>
              </a:lnSpc>
              <a:buFont typeface="Arial"/>
              <a:buChar char="•"/>
            </a:pPr>
            <a:r>
              <a:rPr lang="en-US" b="true" sz="2355">
                <a:solidFill>
                  <a:srgbClr val="F3F1DB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îmbunătățirea soft-skills (comunicarea, lucrul în echipă și competențele interculturale)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980611" y="3123671"/>
            <a:ext cx="5601990" cy="1899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08611" indent="-254306" lvl="1">
              <a:lnSpc>
                <a:spcPts val="2497"/>
              </a:lnSpc>
              <a:buFont typeface="Arial"/>
              <a:buChar char="•"/>
            </a:pPr>
            <a:r>
              <a:rPr lang="en-US" b="true" sz="2355">
                <a:solidFill>
                  <a:srgbClr val="F3F1DB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dezvoltarea profesională (ex. dobândirea unor noi competențe tehnice sau specializate legate de calificările profesionale)</a:t>
            </a:r>
          </a:p>
          <a:p>
            <a:pPr algn="l" marL="508611" indent="-254306" lvl="1">
              <a:lnSpc>
                <a:spcPts val="2497"/>
              </a:lnSpc>
              <a:buFont typeface="Arial"/>
              <a:buChar char="•"/>
            </a:pPr>
            <a:r>
              <a:rPr lang="en-US" b="true" sz="2355">
                <a:solidFill>
                  <a:srgbClr val="F3F1DB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integrarea pe piața muncii (ex. angajatorii apreciază experiența internațională și competențele lingvistice)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2506818" y="1997900"/>
            <a:ext cx="1497654" cy="2900387"/>
          </a:xfrm>
          <a:custGeom>
            <a:avLst/>
            <a:gdLst/>
            <a:ahLst/>
            <a:cxnLst/>
            <a:rect r="r" b="b" t="t" l="l"/>
            <a:pathLst>
              <a:path h="2900387" w="1497654">
                <a:moveTo>
                  <a:pt x="0" y="0"/>
                </a:moveTo>
                <a:lnTo>
                  <a:pt x="1497654" y="0"/>
                </a:lnTo>
                <a:lnTo>
                  <a:pt x="1497654" y="2900387"/>
                </a:lnTo>
                <a:lnTo>
                  <a:pt x="0" y="29003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5594098" y="6098185"/>
            <a:ext cx="1497654" cy="2900387"/>
          </a:xfrm>
          <a:custGeom>
            <a:avLst/>
            <a:gdLst/>
            <a:ahLst/>
            <a:cxnLst/>
            <a:rect r="r" b="b" t="t" l="l"/>
            <a:pathLst>
              <a:path h="2900387" w="1497654">
                <a:moveTo>
                  <a:pt x="0" y="0"/>
                </a:moveTo>
                <a:lnTo>
                  <a:pt x="1497654" y="0"/>
                </a:lnTo>
                <a:lnTo>
                  <a:pt x="1497654" y="2900386"/>
                </a:lnTo>
                <a:lnTo>
                  <a:pt x="0" y="29003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1415556" y="5288812"/>
            <a:ext cx="1497654" cy="2900387"/>
          </a:xfrm>
          <a:custGeom>
            <a:avLst/>
            <a:gdLst/>
            <a:ahLst/>
            <a:cxnLst/>
            <a:rect r="r" b="b" t="t" l="l"/>
            <a:pathLst>
              <a:path h="2900387" w="1497654">
                <a:moveTo>
                  <a:pt x="0" y="0"/>
                </a:moveTo>
                <a:lnTo>
                  <a:pt x="1497654" y="0"/>
                </a:lnTo>
                <a:lnTo>
                  <a:pt x="1497654" y="2900386"/>
                </a:lnTo>
                <a:lnTo>
                  <a:pt x="0" y="29003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9144000" y="1783015"/>
            <a:ext cx="1497654" cy="2900387"/>
          </a:xfrm>
          <a:custGeom>
            <a:avLst/>
            <a:gdLst/>
            <a:ahLst/>
            <a:cxnLst/>
            <a:rect r="r" b="b" t="t" l="l"/>
            <a:pathLst>
              <a:path h="2900387" w="1497654">
                <a:moveTo>
                  <a:pt x="0" y="0"/>
                </a:moveTo>
                <a:lnTo>
                  <a:pt x="1497654" y="0"/>
                </a:lnTo>
                <a:lnTo>
                  <a:pt x="1497654" y="2900387"/>
                </a:lnTo>
                <a:lnTo>
                  <a:pt x="0" y="29003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3159023" y="9417671"/>
            <a:ext cx="12117233" cy="647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49"/>
              </a:lnSpc>
            </a:pPr>
            <a:r>
              <a:rPr lang="en-US" sz="2499" b="true">
                <a:solidFill>
                  <a:srgbClr val="F3F1DB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Rezultatele ne vor ajuta să îmbunătățim proiectele viitoare, să adaptăm formarea la nevoile pieței muncii și să creștem valoarea adăugată pentru beneficiari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53833" y="0"/>
            <a:ext cx="1326691" cy="1326691"/>
          </a:xfrm>
          <a:custGeom>
            <a:avLst/>
            <a:gdLst/>
            <a:ahLst/>
            <a:cxnLst/>
            <a:rect r="r" b="b" t="t" l="l"/>
            <a:pathLst>
              <a:path h="1326691" w="1326691">
                <a:moveTo>
                  <a:pt x="0" y="0"/>
                </a:moveTo>
                <a:lnTo>
                  <a:pt x="1326692" y="0"/>
                </a:lnTo>
                <a:lnTo>
                  <a:pt x="1326692" y="1326691"/>
                </a:lnTo>
                <a:lnTo>
                  <a:pt x="0" y="13266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09990">
            <a:off x="-296935" y="-548610"/>
            <a:ext cx="18881871" cy="11384220"/>
          </a:xfrm>
          <a:custGeom>
            <a:avLst/>
            <a:gdLst/>
            <a:ahLst/>
            <a:cxnLst/>
            <a:rect r="r" b="b" t="t" l="l"/>
            <a:pathLst>
              <a:path h="11384220" w="18881871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l="0" t="-78077" r="-1486" b="-8188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2754468" y="599614"/>
            <a:ext cx="12519703" cy="9378395"/>
          </a:xfrm>
          <a:custGeom>
            <a:avLst/>
            <a:gdLst/>
            <a:ahLst/>
            <a:cxnLst/>
            <a:rect r="r" b="b" t="t" l="l"/>
            <a:pathLst>
              <a:path h="9378395" w="12519703">
                <a:moveTo>
                  <a:pt x="0" y="0"/>
                </a:moveTo>
                <a:lnTo>
                  <a:pt x="12519703" y="0"/>
                </a:lnTo>
                <a:lnTo>
                  <a:pt x="12519703" y="9378395"/>
                </a:lnTo>
                <a:lnTo>
                  <a:pt x="0" y="93783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1778953" y="-1335955"/>
            <a:ext cx="4285771" cy="12790609"/>
            <a:chOff x="0" y="0"/>
            <a:chExt cx="3263900" cy="97409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5"/>
              <a:stretch>
                <a:fillRect l="-99892" t="0" r="-99892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-10800000">
            <a:off x="15521821" y="-1106493"/>
            <a:ext cx="4285771" cy="12790609"/>
            <a:chOff x="0" y="0"/>
            <a:chExt cx="3263900" cy="97409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5"/>
              <a:stretch>
                <a:fillRect l="-99892" t="0" r="-99892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931042" y="3326374"/>
            <a:ext cx="14166555" cy="44344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58"/>
              </a:lnSpc>
            </a:pPr>
            <a:r>
              <a:rPr lang="en-US" sz="17100" b="true">
                <a:solidFill>
                  <a:srgbClr val="493423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Analiza datelor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9774461" y="2461416"/>
            <a:ext cx="1973249" cy="419764"/>
          </a:xfrm>
          <a:custGeom>
            <a:avLst/>
            <a:gdLst/>
            <a:ahLst/>
            <a:cxnLst/>
            <a:rect r="r" b="b" t="t" l="l"/>
            <a:pathLst>
              <a:path h="419764" w="1973249">
                <a:moveTo>
                  <a:pt x="0" y="0"/>
                </a:moveTo>
                <a:lnTo>
                  <a:pt x="1973249" y="0"/>
                </a:lnTo>
                <a:lnTo>
                  <a:pt x="1973249" y="419764"/>
                </a:lnTo>
                <a:lnTo>
                  <a:pt x="0" y="4197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-10800000">
            <a:off x="6543935" y="2461416"/>
            <a:ext cx="1973249" cy="419764"/>
          </a:xfrm>
          <a:custGeom>
            <a:avLst/>
            <a:gdLst/>
            <a:ahLst/>
            <a:cxnLst/>
            <a:rect r="r" b="b" t="t" l="l"/>
            <a:pathLst>
              <a:path h="419764" w="1973249">
                <a:moveTo>
                  <a:pt x="0" y="419764"/>
                </a:moveTo>
                <a:lnTo>
                  <a:pt x="1973249" y="419764"/>
                </a:lnTo>
                <a:lnTo>
                  <a:pt x="1973249" y="0"/>
                </a:lnTo>
                <a:lnTo>
                  <a:pt x="0" y="0"/>
                </a:lnTo>
                <a:lnTo>
                  <a:pt x="0" y="41976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995610" y="6033532"/>
            <a:ext cx="5853303" cy="8229600"/>
          </a:xfrm>
          <a:custGeom>
            <a:avLst/>
            <a:gdLst/>
            <a:ahLst/>
            <a:cxnLst/>
            <a:rect r="r" b="b" t="t" l="l"/>
            <a:pathLst>
              <a:path h="8229600" w="5853303">
                <a:moveTo>
                  <a:pt x="0" y="0"/>
                </a:moveTo>
                <a:lnTo>
                  <a:pt x="5853303" y="0"/>
                </a:lnTo>
                <a:lnTo>
                  <a:pt x="58533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790671" y="5007114"/>
            <a:ext cx="1406488" cy="1468408"/>
          </a:xfrm>
          <a:custGeom>
            <a:avLst/>
            <a:gdLst/>
            <a:ahLst/>
            <a:cxnLst/>
            <a:rect r="r" b="b" t="t" l="l"/>
            <a:pathLst>
              <a:path h="1468408" w="1406488">
                <a:moveTo>
                  <a:pt x="0" y="0"/>
                </a:moveTo>
                <a:lnTo>
                  <a:pt x="1406488" y="0"/>
                </a:lnTo>
                <a:lnTo>
                  <a:pt x="1406488" y="1468408"/>
                </a:lnTo>
                <a:lnTo>
                  <a:pt x="0" y="14684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274171" y="4195924"/>
            <a:ext cx="1033001" cy="1078478"/>
          </a:xfrm>
          <a:custGeom>
            <a:avLst/>
            <a:gdLst/>
            <a:ahLst/>
            <a:cxnLst/>
            <a:rect r="r" b="b" t="t" l="l"/>
            <a:pathLst>
              <a:path h="1078478" w="1033001">
                <a:moveTo>
                  <a:pt x="0" y="0"/>
                </a:moveTo>
                <a:lnTo>
                  <a:pt x="1033001" y="0"/>
                </a:lnTo>
                <a:lnTo>
                  <a:pt x="1033001" y="1078478"/>
                </a:lnTo>
                <a:lnTo>
                  <a:pt x="0" y="10784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64804" y="3590941"/>
            <a:ext cx="1406488" cy="1468408"/>
          </a:xfrm>
          <a:custGeom>
            <a:avLst/>
            <a:gdLst/>
            <a:ahLst/>
            <a:cxnLst/>
            <a:rect r="r" b="b" t="t" l="l"/>
            <a:pathLst>
              <a:path h="1468408" w="1406488">
                <a:moveTo>
                  <a:pt x="0" y="0"/>
                </a:moveTo>
                <a:lnTo>
                  <a:pt x="1406488" y="0"/>
                </a:lnTo>
                <a:lnTo>
                  <a:pt x="1406488" y="1468408"/>
                </a:lnTo>
                <a:lnTo>
                  <a:pt x="0" y="14684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654792" y="4604261"/>
            <a:ext cx="1033001" cy="1078478"/>
          </a:xfrm>
          <a:custGeom>
            <a:avLst/>
            <a:gdLst/>
            <a:ahLst/>
            <a:cxnLst/>
            <a:rect r="r" b="b" t="t" l="l"/>
            <a:pathLst>
              <a:path h="1078478" w="1033001">
                <a:moveTo>
                  <a:pt x="0" y="0"/>
                </a:moveTo>
                <a:lnTo>
                  <a:pt x="1033001" y="0"/>
                </a:lnTo>
                <a:lnTo>
                  <a:pt x="1033001" y="1078478"/>
                </a:lnTo>
                <a:lnTo>
                  <a:pt x="0" y="10784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01042" t="-84932" r="0" b="-11017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931042" y="1028700"/>
            <a:ext cx="2926652" cy="2865432"/>
            <a:chOff x="0" y="0"/>
            <a:chExt cx="3902202" cy="3820576"/>
          </a:xfrm>
        </p:grpSpPr>
        <p:sp>
          <p:nvSpPr>
            <p:cNvPr name="Freeform 17" id="17"/>
            <p:cNvSpPr/>
            <p:nvPr/>
          </p:nvSpPr>
          <p:spPr>
            <a:xfrm flipH="false" flipV="false" rot="-3636955">
              <a:off x="587174" y="439152"/>
              <a:ext cx="2727855" cy="2942271"/>
            </a:xfrm>
            <a:custGeom>
              <a:avLst/>
              <a:gdLst/>
              <a:ahLst/>
              <a:cxnLst/>
              <a:rect r="r" b="b" t="t" l="l"/>
              <a:pathLst>
                <a:path h="2942271" w="2727855">
                  <a:moveTo>
                    <a:pt x="0" y="0"/>
                  </a:moveTo>
                  <a:lnTo>
                    <a:pt x="2727854" y="0"/>
                  </a:lnTo>
                  <a:lnTo>
                    <a:pt x="2727854" y="2942272"/>
                  </a:lnTo>
                  <a:lnTo>
                    <a:pt x="0" y="2942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810223" y="964749"/>
              <a:ext cx="1997673" cy="2005192"/>
            </a:xfrm>
            <a:custGeom>
              <a:avLst/>
              <a:gdLst/>
              <a:ahLst/>
              <a:cxnLst/>
              <a:rect r="r" b="b" t="t" l="l"/>
              <a:pathLst>
                <a:path h="2005192" w="1997673">
                  <a:moveTo>
                    <a:pt x="0" y="0"/>
                  </a:moveTo>
                  <a:lnTo>
                    <a:pt x="1997673" y="0"/>
                  </a:lnTo>
                  <a:lnTo>
                    <a:pt x="1997673" y="2005193"/>
                  </a:lnTo>
                  <a:lnTo>
                    <a:pt x="0" y="20051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338077" y="1469127"/>
              <a:ext cx="2333783" cy="1169809"/>
            </a:xfrm>
            <a:custGeom>
              <a:avLst/>
              <a:gdLst/>
              <a:ahLst/>
              <a:cxnLst/>
              <a:rect r="r" b="b" t="t" l="l"/>
              <a:pathLst>
                <a:path h="1169809" w="2333783">
                  <a:moveTo>
                    <a:pt x="0" y="0"/>
                  </a:moveTo>
                  <a:lnTo>
                    <a:pt x="2333782" y="0"/>
                  </a:lnTo>
                  <a:lnTo>
                    <a:pt x="2333782" y="1169809"/>
                  </a:lnTo>
                  <a:lnTo>
                    <a:pt x="0" y="1169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20" id="20"/>
          <p:cNvSpPr/>
          <p:nvPr/>
        </p:nvSpPr>
        <p:spPr>
          <a:xfrm flipH="false" flipV="false" rot="-5400000">
            <a:off x="8789946" y="2301657"/>
            <a:ext cx="708108" cy="739282"/>
          </a:xfrm>
          <a:custGeom>
            <a:avLst/>
            <a:gdLst/>
            <a:ahLst/>
            <a:cxnLst/>
            <a:rect r="r" b="b" t="t" l="l"/>
            <a:pathLst>
              <a:path h="739282" w="708108">
                <a:moveTo>
                  <a:pt x="0" y="0"/>
                </a:moveTo>
                <a:lnTo>
                  <a:pt x="708108" y="0"/>
                </a:lnTo>
                <a:lnTo>
                  <a:pt x="708108" y="739282"/>
                </a:lnTo>
                <a:lnTo>
                  <a:pt x="0" y="7392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-9606859">
            <a:off x="14603174" y="-3589427"/>
            <a:ext cx="5853303" cy="8229600"/>
          </a:xfrm>
          <a:custGeom>
            <a:avLst/>
            <a:gdLst/>
            <a:ahLst/>
            <a:cxnLst/>
            <a:rect r="r" b="b" t="t" l="l"/>
            <a:pathLst>
              <a:path h="8229600" w="5853303">
                <a:moveTo>
                  <a:pt x="5853303" y="0"/>
                </a:moveTo>
                <a:lnTo>
                  <a:pt x="0" y="0"/>
                </a:lnTo>
                <a:lnTo>
                  <a:pt x="0" y="8229600"/>
                </a:lnTo>
                <a:lnTo>
                  <a:pt x="5853303" y="8229600"/>
                </a:lnTo>
                <a:lnTo>
                  <a:pt x="5853303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53833" y="0"/>
            <a:ext cx="1326691" cy="1326691"/>
          </a:xfrm>
          <a:custGeom>
            <a:avLst/>
            <a:gdLst/>
            <a:ahLst/>
            <a:cxnLst/>
            <a:rect r="r" b="b" t="t" l="l"/>
            <a:pathLst>
              <a:path h="1326691" w="1326691">
                <a:moveTo>
                  <a:pt x="0" y="0"/>
                </a:moveTo>
                <a:lnTo>
                  <a:pt x="1326692" y="0"/>
                </a:lnTo>
                <a:lnTo>
                  <a:pt x="1326692" y="1326691"/>
                </a:lnTo>
                <a:lnTo>
                  <a:pt x="0" y="132669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09990">
            <a:off x="-296935" y="-548610"/>
            <a:ext cx="18881871" cy="11384220"/>
          </a:xfrm>
          <a:custGeom>
            <a:avLst/>
            <a:gdLst/>
            <a:ahLst/>
            <a:cxnLst/>
            <a:rect r="r" b="b" t="t" l="l"/>
            <a:pathLst>
              <a:path h="11384220" w="18881871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l="0" t="-78077" r="-1486" b="-8188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78953" y="-1335955"/>
            <a:ext cx="4285771" cy="12790609"/>
            <a:chOff x="0" y="0"/>
            <a:chExt cx="3263900" cy="9740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-10800000">
            <a:off x="15521821" y="-1106493"/>
            <a:ext cx="4285771" cy="12790609"/>
            <a:chOff x="0" y="0"/>
            <a:chExt cx="3263900" cy="97409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2191664" y="1396735"/>
            <a:ext cx="14171746" cy="9042544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4597574" y="617984"/>
            <a:ext cx="12546157" cy="478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77"/>
              </a:lnSpc>
            </a:pPr>
            <a:r>
              <a:rPr lang="en-US" sz="3548" b="true">
                <a:solidFill>
                  <a:srgbClr val="F3F1DB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Cum a influențat Erasmus+ cariera dvs. ? 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1205777" y="1662233"/>
            <a:ext cx="2216279" cy="471463"/>
          </a:xfrm>
          <a:custGeom>
            <a:avLst/>
            <a:gdLst/>
            <a:ahLst/>
            <a:cxnLst/>
            <a:rect r="r" b="b" t="t" l="l"/>
            <a:pathLst>
              <a:path h="471463" w="2216279">
                <a:moveTo>
                  <a:pt x="0" y="0"/>
                </a:moveTo>
                <a:lnTo>
                  <a:pt x="2216279" y="0"/>
                </a:lnTo>
                <a:lnTo>
                  <a:pt x="2216279" y="471463"/>
                </a:lnTo>
                <a:lnTo>
                  <a:pt x="0" y="4714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-10800000">
            <a:off x="4597574" y="1662233"/>
            <a:ext cx="2216279" cy="471463"/>
          </a:xfrm>
          <a:custGeom>
            <a:avLst/>
            <a:gdLst/>
            <a:ahLst/>
            <a:cxnLst/>
            <a:rect r="r" b="b" t="t" l="l"/>
            <a:pathLst>
              <a:path h="471463" w="2216279">
                <a:moveTo>
                  <a:pt x="0" y="471463"/>
                </a:moveTo>
                <a:lnTo>
                  <a:pt x="2216279" y="471463"/>
                </a:lnTo>
                <a:lnTo>
                  <a:pt x="2216279" y="0"/>
                </a:lnTo>
                <a:lnTo>
                  <a:pt x="0" y="0"/>
                </a:lnTo>
                <a:lnTo>
                  <a:pt x="0" y="47146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8924940" y="1528324"/>
            <a:ext cx="708108" cy="739282"/>
          </a:xfrm>
          <a:custGeom>
            <a:avLst/>
            <a:gdLst/>
            <a:ahLst/>
            <a:cxnLst/>
            <a:rect r="r" b="b" t="t" l="l"/>
            <a:pathLst>
              <a:path h="739282" w="708108">
                <a:moveTo>
                  <a:pt x="0" y="0"/>
                </a:moveTo>
                <a:lnTo>
                  <a:pt x="708108" y="0"/>
                </a:lnTo>
                <a:lnTo>
                  <a:pt x="708108" y="739282"/>
                </a:lnTo>
                <a:lnTo>
                  <a:pt x="0" y="7392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-1607719">
            <a:off x="-2027260" y="6726104"/>
            <a:ext cx="5853303" cy="8229600"/>
          </a:xfrm>
          <a:custGeom>
            <a:avLst/>
            <a:gdLst/>
            <a:ahLst/>
            <a:cxnLst/>
            <a:rect r="r" b="b" t="t" l="l"/>
            <a:pathLst>
              <a:path h="8229600" w="5853303">
                <a:moveTo>
                  <a:pt x="5853303" y="0"/>
                </a:moveTo>
                <a:lnTo>
                  <a:pt x="0" y="0"/>
                </a:lnTo>
                <a:lnTo>
                  <a:pt x="0" y="8229600"/>
                </a:lnTo>
                <a:lnTo>
                  <a:pt x="5853303" y="8229600"/>
                </a:lnTo>
                <a:lnTo>
                  <a:pt x="5853303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-10622443">
            <a:off x="15051061" y="73481"/>
            <a:ext cx="2920516" cy="2859425"/>
            <a:chOff x="0" y="0"/>
            <a:chExt cx="3894022" cy="3812567"/>
          </a:xfrm>
        </p:grpSpPr>
        <p:sp>
          <p:nvSpPr>
            <p:cNvPr name="Freeform 14" id="14"/>
            <p:cNvSpPr/>
            <p:nvPr/>
          </p:nvSpPr>
          <p:spPr>
            <a:xfrm flipH="false" flipV="false" rot="-3636955">
              <a:off x="585943" y="438232"/>
              <a:ext cx="2722136" cy="2936103"/>
            </a:xfrm>
            <a:custGeom>
              <a:avLst/>
              <a:gdLst/>
              <a:ahLst/>
              <a:cxnLst/>
              <a:rect r="r" b="b" t="t" l="l"/>
              <a:pathLst>
                <a:path h="2936103" w="2722136">
                  <a:moveTo>
                    <a:pt x="0" y="0"/>
                  </a:moveTo>
                  <a:lnTo>
                    <a:pt x="2722136" y="0"/>
                  </a:lnTo>
                  <a:lnTo>
                    <a:pt x="2722136" y="2936103"/>
                  </a:lnTo>
                  <a:lnTo>
                    <a:pt x="0" y="2936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808524" y="962727"/>
              <a:ext cx="1993485" cy="2000989"/>
            </a:xfrm>
            <a:custGeom>
              <a:avLst/>
              <a:gdLst/>
              <a:ahLst/>
              <a:cxnLst/>
              <a:rect r="r" b="b" t="t" l="l"/>
              <a:pathLst>
                <a:path h="2000989" w="1993485">
                  <a:moveTo>
                    <a:pt x="0" y="0"/>
                  </a:moveTo>
                  <a:lnTo>
                    <a:pt x="1993486" y="0"/>
                  </a:lnTo>
                  <a:lnTo>
                    <a:pt x="1993486" y="2000989"/>
                  </a:lnTo>
                  <a:lnTo>
                    <a:pt x="0" y="20009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337368" y="1466048"/>
              <a:ext cx="2328891" cy="1167356"/>
            </a:xfrm>
            <a:custGeom>
              <a:avLst/>
              <a:gdLst/>
              <a:ahLst/>
              <a:cxnLst/>
              <a:rect r="r" b="b" t="t" l="l"/>
              <a:pathLst>
                <a:path h="1167356" w="2328891">
                  <a:moveTo>
                    <a:pt x="0" y="0"/>
                  </a:moveTo>
                  <a:lnTo>
                    <a:pt x="2328890" y="0"/>
                  </a:lnTo>
                  <a:lnTo>
                    <a:pt x="2328890" y="1167356"/>
                  </a:lnTo>
                  <a:lnTo>
                    <a:pt x="0" y="1167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53833" y="0"/>
            <a:ext cx="1326691" cy="1326691"/>
          </a:xfrm>
          <a:custGeom>
            <a:avLst/>
            <a:gdLst/>
            <a:ahLst/>
            <a:cxnLst/>
            <a:rect r="r" b="b" t="t" l="l"/>
            <a:pathLst>
              <a:path h="1326691" w="1326691">
                <a:moveTo>
                  <a:pt x="0" y="0"/>
                </a:moveTo>
                <a:lnTo>
                  <a:pt x="1326692" y="0"/>
                </a:lnTo>
                <a:lnTo>
                  <a:pt x="1326692" y="1326691"/>
                </a:lnTo>
                <a:lnTo>
                  <a:pt x="0" y="132669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09990">
            <a:off x="-296935" y="-548610"/>
            <a:ext cx="18881871" cy="11384220"/>
          </a:xfrm>
          <a:custGeom>
            <a:avLst/>
            <a:gdLst/>
            <a:ahLst/>
            <a:cxnLst/>
            <a:rect r="r" b="b" t="t" l="l"/>
            <a:pathLst>
              <a:path h="11384220" w="18881871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l="0" t="-78077" r="-1486" b="-8188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78953" y="-1335955"/>
            <a:ext cx="4285771" cy="12790609"/>
            <a:chOff x="0" y="0"/>
            <a:chExt cx="3263900" cy="9740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-10800000">
            <a:off x="15521821" y="-1106493"/>
            <a:ext cx="4285771" cy="12790609"/>
            <a:chOff x="0" y="0"/>
            <a:chExt cx="3263900" cy="97409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5345130" y="2114954"/>
            <a:ext cx="7338379" cy="8388482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2997897" y="617984"/>
            <a:ext cx="11561740" cy="924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3548" b="true">
                <a:solidFill>
                  <a:srgbClr val="F3F1DB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Considerați că rezultatele dvs. școlare s-au îmbunătățit după ce ați beneficiat de mobilitatea Erasmus+ ?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1205777" y="1662233"/>
            <a:ext cx="2216279" cy="471463"/>
          </a:xfrm>
          <a:custGeom>
            <a:avLst/>
            <a:gdLst/>
            <a:ahLst/>
            <a:cxnLst/>
            <a:rect r="r" b="b" t="t" l="l"/>
            <a:pathLst>
              <a:path h="471463" w="2216279">
                <a:moveTo>
                  <a:pt x="0" y="0"/>
                </a:moveTo>
                <a:lnTo>
                  <a:pt x="2216279" y="0"/>
                </a:lnTo>
                <a:lnTo>
                  <a:pt x="2216279" y="471463"/>
                </a:lnTo>
                <a:lnTo>
                  <a:pt x="0" y="4714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-10800000">
            <a:off x="4597574" y="1662233"/>
            <a:ext cx="2216279" cy="471463"/>
          </a:xfrm>
          <a:custGeom>
            <a:avLst/>
            <a:gdLst/>
            <a:ahLst/>
            <a:cxnLst/>
            <a:rect r="r" b="b" t="t" l="l"/>
            <a:pathLst>
              <a:path h="471463" w="2216279">
                <a:moveTo>
                  <a:pt x="0" y="471463"/>
                </a:moveTo>
                <a:lnTo>
                  <a:pt x="2216279" y="471463"/>
                </a:lnTo>
                <a:lnTo>
                  <a:pt x="2216279" y="0"/>
                </a:lnTo>
                <a:lnTo>
                  <a:pt x="0" y="0"/>
                </a:lnTo>
                <a:lnTo>
                  <a:pt x="0" y="47146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8924940" y="1528324"/>
            <a:ext cx="708108" cy="739282"/>
          </a:xfrm>
          <a:custGeom>
            <a:avLst/>
            <a:gdLst/>
            <a:ahLst/>
            <a:cxnLst/>
            <a:rect r="r" b="b" t="t" l="l"/>
            <a:pathLst>
              <a:path h="739282" w="708108">
                <a:moveTo>
                  <a:pt x="0" y="0"/>
                </a:moveTo>
                <a:lnTo>
                  <a:pt x="708108" y="0"/>
                </a:lnTo>
                <a:lnTo>
                  <a:pt x="708108" y="739282"/>
                </a:lnTo>
                <a:lnTo>
                  <a:pt x="0" y="7392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-1607719">
            <a:off x="-2027260" y="6726104"/>
            <a:ext cx="5853303" cy="8229600"/>
          </a:xfrm>
          <a:custGeom>
            <a:avLst/>
            <a:gdLst/>
            <a:ahLst/>
            <a:cxnLst/>
            <a:rect r="r" b="b" t="t" l="l"/>
            <a:pathLst>
              <a:path h="8229600" w="5853303">
                <a:moveTo>
                  <a:pt x="5853303" y="0"/>
                </a:moveTo>
                <a:lnTo>
                  <a:pt x="0" y="0"/>
                </a:lnTo>
                <a:lnTo>
                  <a:pt x="0" y="8229600"/>
                </a:lnTo>
                <a:lnTo>
                  <a:pt x="5853303" y="8229600"/>
                </a:lnTo>
                <a:lnTo>
                  <a:pt x="5853303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-10622443">
            <a:off x="15051061" y="73481"/>
            <a:ext cx="2920516" cy="2859425"/>
            <a:chOff x="0" y="0"/>
            <a:chExt cx="3894022" cy="3812567"/>
          </a:xfrm>
        </p:grpSpPr>
        <p:sp>
          <p:nvSpPr>
            <p:cNvPr name="Freeform 14" id="14"/>
            <p:cNvSpPr/>
            <p:nvPr/>
          </p:nvSpPr>
          <p:spPr>
            <a:xfrm flipH="false" flipV="false" rot="-3636955">
              <a:off x="585943" y="438232"/>
              <a:ext cx="2722136" cy="2936103"/>
            </a:xfrm>
            <a:custGeom>
              <a:avLst/>
              <a:gdLst/>
              <a:ahLst/>
              <a:cxnLst/>
              <a:rect r="r" b="b" t="t" l="l"/>
              <a:pathLst>
                <a:path h="2936103" w="2722136">
                  <a:moveTo>
                    <a:pt x="0" y="0"/>
                  </a:moveTo>
                  <a:lnTo>
                    <a:pt x="2722136" y="0"/>
                  </a:lnTo>
                  <a:lnTo>
                    <a:pt x="2722136" y="2936103"/>
                  </a:lnTo>
                  <a:lnTo>
                    <a:pt x="0" y="2936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808524" y="962727"/>
              <a:ext cx="1993485" cy="2000989"/>
            </a:xfrm>
            <a:custGeom>
              <a:avLst/>
              <a:gdLst/>
              <a:ahLst/>
              <a:cxnLst/>
              <a:rect r="r" b="b" t="t" l="l"/>
              <a:pathLst>
                <a:path h="2000989" w="1993485">
                  <a:moveTo>
                    <a:pt x="0" y="0"/>
                  </a:moveTo>
                  <a:lnTo>
                    <a:pt x="1993486" y="0"/>
                  </a:lnTo>
                  <a:lnTo>
                    <a:pt x="1993486" y="2000989"/>
                  </a:lnTo>
                  <a:lnTo>
                    <a:pt x="0" y="20009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337368" y="1466048"/>
              <a:ext cx="2328891" cy="1167356"/>
            </a:xfrm>
            <a:custGeom>
              <a:avLst/>
              <a:gdLst/>
              <a:ahLst/>
              <a:cxnLst/>
              <a:rect r="r" b="b" t="t" l="l"/>
              <a:pathLst>
                <a:path h="1167356" w="2328891">
                  <a:moveTo>
                    <a:pt x="0" y="0"/>
                  </a:moveTo>
                  <a:lnTo>
                    <a:pt x="2328890" y="0"/>
                  </a:lnTo>
                  <a:lnTo>
                    <a:pt x="2328890" y="1167356"/>
                  </a:lnTo>
                  <a:lnTo>
                    <a:pt x="0" y="1167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53833" y="0"/>
            <a:ext cx="1326691" cy="1326691"/>
          </a:xfrm>
          <a:custGeom>
            <a:avLst/>
            <a:gdLst/>
            <a:ahLst/>
            <a:cxnLst/>
            <a:rect r="r" b="b" t="t" l="l"/>
            <a:pathLst>
              <a:path h="1326691" w="1326691">
                <a:moveTo>
                  <a:pt x="0" y="0"/>
                </a:moveTo>
                <a:lnTo>
                  <a:pt x="1326692" y="0"/>
                </a:lnTo>
                <a:lnTo>
                  <a:pt x="1326692" y="1326691"/>
                </a:lnTo>
                <a:lnTo>
                  <a:pt x="0" y="132669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09990">
            <a:off x="-296935" y="-548610"/>
            <a:ext cx="18881871" cy="11384220"/>
          </a:xfrm>
          <a:custGeom>
            <a:avLst/>
            <a:gdLst/>
            <a:ahLst/>
            <a:cxnLst/>
            <a:rect r="r" b="b" t="t" l="l"/>
            <a:pathLst>
              <a:path h="11384220" w="18881871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l="0" t="-78077" r="-1486" b="-8188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78953" y="-1335955"/>
            <a:ext cx="4285771" cy="12790609"/>
            <a:chOff x="0" y="0"/>
            <a:chExt cx="3263900" cy="9740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-10800000">
            <a:off x="15521821" y="-1106493"/>
            <a:ext cx="4285771" cy="12790609"/>
            <a:chOff x="0" y="0"/>
            <a:chExt cx="3263900" cy="97409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5384250" y="2349821"/>
            <a:ext cx="7260139" cy="7919042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2997897" y="617984"/>
            <a:ext cx="11561740" cy="478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3548" b="true">
                <a:solidFill>
                  <a:srgbClr val="F3F1DB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În acest moment, lucrați ? 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1205777" y="1662233"/>
            <a:ext cx="2216279" cy="471463"/>
          </a:xfrm>
          <a:custGeom>
            <a:avLst/>
            <a:gdLst/>
            <a:ahLst/>
            <a:cxnLst/>
            <a:rect r="r" b="b" t="t" l="l"/>
            <a:pathLst>
              <a:path h="471463" w="2216279">
                <a:moveTo>
                  <a:pt x="0" y="0"/>
                </a:moveTo>
                <a:lnTo>
                  <a:pt x="2216279" y="0"/>
                </a:lnTo>
                <a:lnTo>
                  <a:pt x="2216279" y="471463"/>
                </a:lnTo>
                <a:lnTo>
                  <a:pt x="0" y="4714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-10800000">
            <a:off x="4597574" y="1662233"/>
            <a:ext cx="2216279" cy="471463"/>
          </a:xfrm>
          <a:custGeom>
            <a:avLst/>
            <a:gdLst/>
            <a:ahLst/>
            <a:cxnLst/>
            <a:rect r="r" b="b" t="t" l="l"/>
            <a:pathLst>
              <a:path h="471463" w="2216279">
                <a:moveTo>
                  <a:pt x="0" y="471463"/>
                </a:moveTo>
                <a:lnTo>
                  <a:pt x="2216279" y="471463"/>
                </a:lnTo>
                <a:lnTo>
                  <a:pt x="2216279" y="0"/>
                </a:lnTo>
                <a:lnTo>
                  <a:pt x="0" y="0"/>
                </a:lnTo>
                <a:lnTo>
                  <a:pt x="0" y="47146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8924940" y="1528324"/>
            <a:ext cx="708108" cy="739282"/>
          </a:xfrm>
          <a:custGeom>
            <a:avLst/>
            <a:gdLst/>
            <a:ahLst/>
            <a:cxnLst/>
            <a:rect r="r" b="b" t="t" l="l"/>
            <a:pathLst>
              <a:path h="739282" w="708108">
                <a:moveTo>
                  <a:pt x="0" y="0"/>
                </a:moveTo>
                <a:lnTo>
                  <a:pt x="708108" y="0"/>
                </a:lnTo>
                <a:lnTo>
                  <a:pt x="708108" y="739282"/>
                </a:lnTo>
                <a:lnTo>
                  <a:pt x="0" y="7392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-1607719">
            <a:off x="-2027260" y="6726104"/>
            <a:ext cx="5853303" cy="8229600"/>
          </a:xfrm>
          <a:custGeom>
            <a:avLst/>
            <a:gdLst/>
            <a:ahLst/>
            <a:cxnLst/>
            <a:rect r="r" b="b" t="t" l="l"/>
            <a:pathLst>
              <a:path h="8229600" w="5853303">
                <a:moveTo>
                  <a:pt x="5853303" y="0"/>
                </a:moveTo>
                <a:lnTo>
                  <a:pt x="0" y="0"/>
                </a:lnTo>
                <a:lnTo>
                  <a:pt x="0" y="8229600"/>
                </a:lnTo>
                <a:lnTo>
                  <a:pt x="5853303" y="8229600"/>
                </a:lnTo>
                <a:lnTo>
                  <a:pt x="5853303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-10622443">
            <a:off x="15051061" y="73481"/>
            <a:ext cx="2920516" cy="2859425"/>
            <a:chOff x="0" y="0"/>
            <a:chExt cx="3894022" cy="3812567"/>
          </a:xfrm>
        </p:grpSpPr>
        <p:sp>
          <p:nvSpPr>
            <p:cNvPr name="Freeform 14" id="14"/>
            <p:cNvSpPr/>
            <p:nvPr/>
          </p:nvSpPr>
          <p:spPr>
            <a:xfrm flipH="false" flipV="false" rot="-3636955">
              <a:off x="585943" y="438232"/>
              <a:ext cx="2722136" cy="2936103"/>
            </a:xfrm>
            <a:custGeom>
              <a:avLst/>
              <a:gdLst/>
              <a:ahLst/>
              <a:cxnLst/>
              <a:rect r="r" b="b" t="t" l="l"/>
              <a:pathLst>
                <a:path h="2936103" w="2722136">
                  <a:moveTo>
                    <a:pt x="0" y="0"/>
                  </a:moveTo>
                  <a:lnTo>
                    <a:pt x="2722136" y="0"/>
                  </a:lnTo>
                  <a:lnTo>
                    <a:pt x="2722136" y="2936103"/>
                  </a:lnTo>
                  <a:lnTo>
                    <a:pt x="0" y="2936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808524" y="962727"/>
              <a:ext cx="1993485" cy="2000989"/>
            </a:xfrm>
            <a:custGeom>
              <a:avLst/>
              <a:gdLst/>
              <a:ahLst/>
              <a:cxnLst/>
              <a:rect r="r" b="b" t="t" l="l"/>
              <a:pathLst>
                <a:path h="2000989" w="1993485">
                  <a:moveTo>
                    <a:pt x="0" y="0"/>
                  </a:moveTo>
                  <a:lnTo>
                    <a:pt x="1993486" y="0"/>
                  </a:lnTo>
                  <a:lnTo>
                    <a:pt x="1993486" y="2000989"/>
                  </a:lnTo>
                  <a:lnTo>
                    <a:pt x="0" y="20009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337368" y="1466048"/>
              <a:ext cx="2328891" cy="1167356"/>
            </a:xfrm>
            <a:custGeom>
              <a:avLst/>
              <a:gdLst/>
              <a:ahLst/>
              <a:cxnLst/>
              <a:rect r="r" b="b" t="t" l="l"/>
              <a:pathLst>
                <a:path h="1167356" w="2328891">
                  <a:moveTo>
                    <a:pt x="0" y="0"/>
                  </a:moveTo>
                  <a:lnTo>
                    <a:pt x="2328890" y="0"/>
                  </a:lnTo>
                  <a:lnTo>
                    <a:pt x="2328890" y="1167356"/>
                  </a:lnTo>
                  <a:lnTo>
                    <a:pt x="0" y="1167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53833" y="0"/>
            <a:ext cx="1326691" cy="1326691"/>
          </a:xfrm>
          <a:custGeom>
            <a:avLst/>
            <a:gdLst/>
            <a:ahLst/>
            <a:cxnLst/>
            <a:rect r="r" b="b" t="t" l="l"/>
            <a:pathLst>
              <a:path h="1326691" w="1326691">
                <a:moveTo>
                  <a:pt x="0" y="0"/>
                </a:moveTo>
                <a:lnTo>
                  <a:pt x="1326692" y="0"/>
                </a:lnTo>
                <a:lnTo>
                  <a:pt x="1326692" y="1326691"/>
                </a:lnTo>
                <a:lnTo>
                  <a:pt x="0" y="132669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09990">
            <a:off x="-296935" y="-548610"/>
            <a:ext cx="18881871" cy="11384220"/>
          </a:xfrm>
          <a:custGeom>
            <a:avLst/>
            <a:gdLst/>
            <a:ahLst/>
            <a:cxnLst/>
            <a:rect r="r" b="b" t="t" l="l"/>
            <a:pathLst>
              <a:path h="11384220" w="18881871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l="0" t="-78077" r="-1486" b="-8188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78953" y="-1335955"/>
            <a:ext cx="4285771" cy="12790609"/>
            <a:chOff x="0" y="0"/>
            <a:chExt cx="3263900" cy="9740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-10800000">
            <a:off x="15521821" y="-1106493"/>
            <a:ext cx="4285771" cy="12790609"/>
            <a:chOff x="0" y="0"/>
            <a:chExt cx="3263900" cy="97409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920579" y="1575179"/>
            <a:ext cx="17456113" cy="8599290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3965162" y="550448"/>
            <a:ext cx="12546157" cy="478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77"/>
              </a:lnSpc>
            </a:pPr>
            <a:r>
              <a:rPr lang="en-US" sz="3548" b="true">
                <a:solidFill>
                  <a:srgbClr val="F3F1DB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Cum a influențat experiența Erasmus cariera dvs.?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1205777" y="1662233"/>
            <a:ext cx="2216279" cy="471463"/>
          </a:xfrm>
          <a:custGeom>
            <a:avLst/>
            <a:gdLst/>
            <a:ahLst/>
            <a:cxnLst/>
            <a:rect r="r" b="b" t="t" l="l"/>
            <a:pathLst>
              <a:path h="471463" w="2216279">
                <a:moveTo>
                  <a:pt x="0" y="0"/>
                </a:moveTo>
                <a:lnTo>
                  <a:pt x="2216279" y="0"/>
                </a:lnTo>
                <a:lnTo>
                  <a:pt x="2216279" y="471463"/>
                </a:lnTo>
                <a:lnTo>
                  <a:pt x="0" y="4714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-10800000">
            <a:off x="4597574" y="1662233"/>
            <a:ext cx="2216279" cy="471463"/>
          </a:xfrm>
          <a:custGeom>
            <a:avLst/>
            <a:gdLst/>
            <a:ahLst/>
            <a:cxnLst/>
            <a:rect r="r" b="b" t="t" l="l"/>
            <a:pathLst>
              <a:path h="471463" w="2216279">
                <a:moveTo>
                  <a:pt x="0" y="471463"/>
                </a:moveTo>
                <a:lnTo>
                  <a:pt x="2216279" y="471463"/>
                </a:lnTo>
                <a:lnTo>
                  <a:pt x="2216279" y="0"/>
                </a:lnTo>
                <a:lnTo>
                  <a:pt x="0" y="0"/>
                </a:lnTo>
                <a:lnTo>
                  <a:pt x="0" y="47146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8924940" y="1528324"/>
            <a:ext cx="708108" cy="739282"/>
          </a:xfrm>
          <a:custGeom>
            <a:avLst/>
            <a:gdLst/>
            <a:ahLst/>
            <a:cxnLst/>
            <a:rect r="r" b="b" t="t" l="l"/>
            <a:pathLst>
              <a:path h="739282" w="708108">
                <a:moveTo>
                  <a:pt x="0" y="0"/>
                </a:moveTo>
                <a:lnTo>
                  <a:pt x="708108" y="0"/>
                </a:lnTo>
                <a:lnTo>
                  <a:pt x="708108" y="739282"/>
                </a:lnTo>
                <a:lnTo>
                  <a:pt x="0" y="7392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-1607719">
            <a:off x="-2027260" y="6726104"/>
            <a:ext cx="5853303" cy="8229600"/>
          </a:xfrm>
          <a:custGeom>
            <a:avLst/>
            <a:gdLst/>
            <a:ahLst/>
            <a:cxnLst/>
            <a:rect r="r" b="b" t="t" l="l"/>
            <a:pathLst>
              <a:path h="8229600" w="5853303">
                <a:moveTo>
                  <a:pt x="5853303" y="0"/>
                </a:moveTo>
                <a:lnTo>
                  <a:pt x="0" y="0"/>
                </a:lnTo>
                <a:lnTo>
                  <a:pt x="0" y="8229600"/>
                </a:lnTo>
                <a:lnTo>
                  <a:pt x="5853303" y="8229600"/>
                </a:lnTo>
                <a:lnTo>
                  <a:pt x="5853303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-10622443">
            <a:off x="15051061" y="73481"/>
            <a:ext cx="2920516" cy="2859425"/>
            <a:chOff x="0" y="0"/>
            <a:chExt cx="3894022" cy="3812567"/>
          </a:xfrm>
        </p:grpSpPr>
        <p:sp>
          <p:nvSpPr>
            <p:cNvPr name="Freeform 14" id="14"/>
            <p:cNvSpPr/>
            <p:nvPr/>
          </p:nvSpPr>
          <p:spPr>
            <a:xfrm flipH="false" flipV="false" rot="-3636955">
              <a:off x="585943" y="438232"/>
              <a:ext cx="2722136" cy="2936103"/>
            </a:xfrm>
            <a:custGeom>
              <a:avLst/>
              <a:gdLst/>
              <a:ahLst/>
              <a:cxnLst/>
              <a:rect r="r" b="b" t="t" l="l"/>
              <a:pathLst>
                <a:path h="2936103" w="2722136">
                  <a:moveTo>
                    <a:pt x="0" y="0"/>
                  </a:moveTo>
                  <a:lnTo>
                    <a:pt x="2722136" y="0"/>
                  </a:lnTo>
                  <a:lnTo>
                    <a:pt x="2722136" y="2936103"/>
                  </a:lnTo>
                  <a:lnTo>
                    <a:pt x="0" y="2936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808524" y="962727"/>
              <a:ext cx="1993485" cy="2000989"/>
            </a:xfrm>
            <a:custGeom>
              <a:avLst/>
              <a:gdLst/>
              <a:ahLst/>
              <a:cxnLst/>
              <a:rect r="r" b="b" t="t" l="l"/>
              <a:pathLst>
                <a:path h="2000989" w="1993485">
                  <a:moveTo>
                    <a:pt x="0" y="0"/>
                  </a:moveTo>
                  <a:lnTo>
                    <a:pt x="1993486" y="0"/>
                  </a:lnTo>
                  <a:lnTo>
                    <a:pt x="1993486" y="2000989"/>
                  </a:lnTo>
                  <a:lnTo>
                    <a:pt x="0" y="20009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337368" y="1466048"/>
              <a:ext cx="2328891" cy="1167356"/>
            </a:xfrm>
            <a:custGeom>
              <a:avLst/>
              <a:gdLst/>
              <a:ahLst/>
              <a:cxnLst/>
              <a:rect r="r" b="b" t="t" l="l"/>
              <a:pathLst>
                <a:path h="1167356" w="2328891">
                  <a:moveTo>
                    <a:pt x="0" y="0"/>
                  </a:moveTo>
                  <a:lnTo>
                    <a:pt x="2328890" y="0"/>
                  </a:lnTo>
                  <a:lnTo>
                    <a:pt x="2328890" y="1167356"/>
                  </a:lnTo>
                  <a:lnTo>
                    <a:pt x="0" y="1167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2652538" y="8203524"/>
            <a:ext cx="6491462" cy="984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988"/>
              </a:lnSpc>
            </a:pPr>
            <a:r>
              <a:rPr lang="en-US" sz="2848" b="true">
                <a:solidFill>
                  <a:srgbClr val="F3F1DB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M-a dezvoltat pe plan personal</a:t>
            </a:r>
          </a:p>
          <a:p>
            <a:pPr algn="r">
              <a:lnSpc>
                <a:spcPts val="3988"/>
              </a:lnSpc>
              <a:spcBef>
                <a:spcPct val="0"/>
              </a:spcBef>
            </a:pPr>
            <a:r>
              <a:rPr lang="en-US" b="true" sz="2848">
                <a:solidFill>
                  <a:srgbClr val="F3F1DB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M-a făcut să realizez ce vreau în viitor. șa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53833" y="0"/>
            <a:ext cx="1326691" cy="1326691"/>
          </a:xfrm>
          <a:custGeom>
            <a:avLst/>
            <a:gdLst/>
            <a:ahLst/>
            <a:cxnLst/>
            <a:rect r="r" b="b" t="t" l="l"/>
            <a:pathLst>
              <a:path h="1326691" w="1326691">
                <a:moveTo>
                  <a:pt x="0" y="0"/>
                </a:moveTo>
                <a:lnTo>
                  <a:pt x="1326692" y="0"/>
                </a:lnTo>
                <a:lnTo>
                  <a:pt x="1326692" y="1326691"/>
                </a:lnTo>
                <a:lnTo>
                  <a:pt x="0" y="132669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09990">
            <a:off x="-296935" y="-548610"/>
            <a:ext cx="18881871" cy="11384220"/>
          </a:xfrm>
          <a:custGeom>
            <a:avLst/>
            <a:gdLst/>
            <a:ahLst/>
            <a:cxnLst/>
            <a:rect r="r" b="b" t="t" l="l"/>
            <a:pathLst>
              <a:path h="11384220" w="18881871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l="0" t="-78077" r="-1486" b="-8188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78953" y="-1335955"/>
            <a:ext cx="4285771" cy="12790609"/>
            <a:chOff x="0" y="0"/>
            <a:chExt cx="3263900" cy="9740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-10800000">
            <a:off x="15521821" y="-1106493"/>
            <a:ext cx="4285771" cy="12790609"/>
            <a:chOff x="0" y="0"/>
            <a:chExt cx="3263900" cy="97409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2897536" y="1677704"/>
            <a:ext cx="12263875" cy="7683946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3005916" y="503684"/>
            <a:ext cx="12546157" cy="924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77"/>
              </a:lnSpc>
            </a:pPr>
            <a:r>
              <a:rPr lang="en-US" sz="3548" b="true">
                <a:solidFill>
                  <a:srgbClr val="F3F1DB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Ce competențe credeți că ați dezvoltat în mod deosebit?</a:t>
            </a:r>
          </a:p>
          <a:p>
            <a:pPr algn="l">
              <a:lnSpc>
                <a:spcPts val="3477"/>
              </a:lnSpc>
            </a:pPr>
            <a:r>
              <a:rPr lang="en-US" sz="3548" b="true">
                <a:solidFill>
                  <a:srgbClr val="F3F1DB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(mai multe opțiuni)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1205777" y="1662233"/>
            <a:ext cx="2216279" cy="471463"/>
          </a:xfrm>
          <a:custGeom>
            <a:avLst/>
            <a:gdLst/>
            <a:ahLst/>
            <a:cxnLst/>
            <a:rect r="r" b="b" t="t" l="l"/>
            <a:pathLst>
              <a:path h="471463" w="2216279">
                <a:moveTo>
                  <a:pt x="0" y="0"/>
                </a:moveTo>
                <a:lnTo>
                  <a:pt x="2216279" y="0"/>
                </a:lnTo>
                <a:lnTo>
                  <a:pt x="2216279" y="471463"/>
                </a:lnTo>
                <a:lnTo>
                  <a:pt x="0" y="4714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-10800000">
            <a:off x="4597574" y="1662233"/>
            <a:ext cx="2216279" cy="471463"/>
          </a:xfrm>
          <a:custGeom>
            <a:avLst/>
            <a:gdLst/>
            <a:ahLst/>
            <a:cxnLst/>
            <a:rect r="r" b="b" t="t" l="l"/>
            <a:pathLst>
              <a:path h="471463" w="2216279">
                <a:moveTo>
                  <a:pt x="0" y="471463"/>
                </a:moveTo>
                <a:lnTo>
                  <a:pt x="2216279" y="471463"/>
                </a:lnTo>
                <a:lnTo>
                  <a:pt x="2216279" y="0"/>
                </a:lnTo>
                <a:lnTo>
                  <a:pt x="0" y="0"/>
                </a:lnTo>
                <a:lnTo>
                  <a:pt x="0" y="47146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8924940" y="1528324"/>
            <a:ext cx="708108" cy="739282"/>
          </a:xfrm>
          <a:custGeom>
            <a:avLst/>
            <a:gdLst/>
            <a:ahLst/>
            <a:cxnLst/>
            <a:rect r="r" b="b" t="t" l="l"/>
            <a:pathLst>
              <a:path h="739282" w="708108">
                <a:moveTo>
                  <a:pt x="0" y="0"/>
                </a:moveTo>
                <a:lnTo>
                  <a:pt x="708108" y="0"/>
                </a:lnTo>
                <a:lnTo>
                  <a:pt x="708108" y="739282"/>
                </a:lnTo>
                <a:lnTo>
                  <a:pt x="0" y="7392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-1607719">
            <a:off x="-2027260" y="6726104"/>
            <a:ext cx="5853303" cy="8229600"/>
          </a:xfrm>
          <a:custGeom>
            <a:avLst/>
            <a:gdLst/>
            <a:ahLst/>
            <a:cxnLst/>
            <a:rect r="r" b="b" t="t" l="l"/>
            <a:pathLst>
              <a:path h="8229600" w="5853303">
                <a:moveTo>
                  <a:pt x="5853303" y="0"/>
                </a:moveTo>
                <a:lnTo>
                  <a:pt x="0" y="0"/>
                </a:lnTo>
                <a:lnTo>
                  <a:pt x="0" y="8229600"/>
                </a:lnTo>
                <a:lnTo>
                  <a:pt x="5853303" y="8229600"/>
                </a:lnTo>
                <a:lnTo>
                  <a:pt x="5853303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-10622443">
            <a:off x="15051061" y="73481"/>
            <a:ext cx="2920516" cy="2859425"/>
            <a:chOff x="0" y="0"/>
            <a:chExt cx="3894022" cy="3812567"/>
          </a:xfrm>
        </p:grpSpPr>
        <p:sp>
          <p:nvSpPr>
            <p:cNvPr name="Freeform 14" id="14"/>
            <p:cNvSpPr/>
            <p:nvPr/>
          </p:nvSpPr>
          <p:spPr>
            <a:xfrm flipH="false" flipV="false" rot="-3636955">
              <a:off x="585943" y="438232"/>
              <a:ext cx="2722136" cy="2936103"/>
            </a:xfrm>
            <a:custGeom>
              <a:avLst/>
              <a:gdLst/>
              <a:ahLst/>
              <a:cxnLst/>
              <a:rect r="r" b="b" t="t" l="l"/>
              <a:pathLst>
                <a:path h="2936103" w="2722136">
                  <a:moveTo>
                    <a:pt x="0" y="0"/>
                  </a:moveTo>
                  <a:lnTo>
                    <a:pt x="2722136" y="0"/>
                  </a:lnTo>
                  <a:lnTo>
                    <a:pt x="2722136" y="2936103"/>
                  </a:lnTo>
                  <a:lnTo>
                    <a:pt x="0" y="2936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808524" y="962727"/>
              <a:ext cx="1993485" cy="2000989"/>
            </a:xfrm>
            <a:custGeom>
              <a:avLst/>
              <a:gdLst/>
              <a:ahLst/>
              <a:cxnLst/>
              <a:rect r="r" b="b" t="t" l="l"/>
              <a:pathLst>
                <a:path h="2000989" w="1993485">
                  <a:moveTo>
                    <a:pt x="0" y="0"/>
                  </a:moveTo>
                  <a:lnTo>
                    <a:pt x="1993486" y="0"/>
                  </a:lnTo>
                  <a:lnTo>
                    <a:pt x="1993486" y="2000989"/>
                  </a:lnTo>
                  <a:lnTo>
                    <a:pt x="0" y="20009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337368" y="1466048"/>
              <a:ext cx="2328891" cy="1167356"/>
            </a:xfrm>
            <a:custGeom>
              <a:avLst/>
              <a:gdLst/>
              <a:ahLst/>
              <a:cxnLst/>
              <a:rect r="r" b="b" t="t" l="l"/>
              <a:pathLst>
                <a:path h="1167356" w="2328891">
                  <a:moveTo>
                    <a:pt x="0" y="0"/>
                  </a:moveTo>
                  <a:lnTo>
                    <a:pt x="2328890" y="0"/>
                  </a:lnTo>
                  <a:lnTo>
                    <a:pt x="2328890" y="1167356"/>
                  </a:lnTo>
                  <a:lnTo>
                    <a:pt x="0" y="1167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53833" y="0"/>
            <a:ext cx="1326691" cy="1326691"/>
          </a:xfrm>
          <a:custGeom>
            <a:avLst/>
            <a:gdLst/>
            <a:ahLst/>
            <a:cxnLst/>
            <a:rect r="r" b="b" t="t" l="l"/>
            <a:pathLst>
              <a:path h="1326691" w="1326691">
                <a:moveTo>
                  <a:pt x="0" y="0"/>
                </a:moveTo>
                <a:lnTo>
                  <a:pt x="1326692" y="0"/>
                </a:lnTo>
                <a:lnTo>
                  <a:pt x="1326692" y="1326691"/>
                </a:lnTo>
                <a:lnTo>
                  <a:pt x="0" y="132669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09990">
            <a:off x="-296935" y="-548610"/>
            <a:ext cx="18881871" cy="11384220"/>
          </a:xfrm>
          <a:custGeom>
            <a:avLst/>
            <a:gdLst/>
            <a:ahLst/>
            <a:cxnLst/>
            <a:rect r="r" b="b" t="t" l="l"/>
            <a:pathLst>
              <a:path h="11384220" w="18881871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l="0" t="-78077" r="-1486" b="-8188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78953" y="-1335955"/>
            <a:ext cx="4285771" cy="12790609"/>
            <a:chOff x="0" y="0"/>
            <a:chExt cx="3263900" cy="9740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-10800000">
            <a:off x="15521821" y="-1106493"/>
            <a:ext cx="4285771" cy="12790609"/>
            <a:chOff x="0" y="0"/>
            <a:chExt cx="3263900" cy="97409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2191664" y="1590049"/>
            <a:ext cx="14171746" cy="8849230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2870922" y="741809"/>
            <a:ext cx="12546157" cy="478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77"/>
              </a:lnSpc>
            </a:pPr>
            <a:r>
              <a:rPr lang="en-US" sz="3548" b="true">
                <a:solidFill>
                  <a:srgbClr val="F3F1DB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Cât de mult a contribuit Erasmus la înțelegerea altor culturi?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1205777" y="1662233"/>
            <a:ext cx="2216279" cy="471463"/>
          </a:xfrm>
          <a:custGeom>
            <a:avLst/>
            <a:gdLst/>
            <a:ahLst/>
            <a:cxnLst/>
            <a:rect r="r" b="b" t="t" l="l"/>
            <a:pathLst>
              <a:path h="471463" w="2216279">
                <a:moveTo>
                  <a:pt x="0" y="0"/>
                </a:moveTo>
                <a:lnTo>
                  <a:pt x="2216279" y="0"/>
                </a:lnTo>
                <a:lnTo>
                  <a:pt x="2216279" y="471463"/>
                </a:lnTo>
                <a:lnTo>
                  <a:pt x="0" y="4714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-10800000">
            <a:off x="4597574" y="1662233"/>
            <a:ext cx="2216279" cy="471463"/>
          </a:xfrm>
          <a:custGeom>
            <a:avLst/>
            <a:gdLst/>
            <a:ahLst/>
            <a:cxnLst/>
            <a:rect r="r" b="b" t="t" l="l"/>
            <a:pathLst>
              <a:path h="471463" w="2216279">
                <a:moveTo>
                  <a:pt x="0" y="471463"/>
                </a:moveTo>
                <a:lnTo>
                  <a:pt x="2216279" y="471463"/>
                </a:lnTo>
                <a:lnTo>
                  <a:pt x="2216279" y="0"/>
                </a:lnTo>
                <a:lnTo>
                  <a:pt x="0" y="0"/>
                </a:lnTo>
                <a:lnTo>
                  <a:pt x="0" y="47146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8924940" y="1528324"/>
            <a:ext cx="708108" cy="739282"/>
          </a:xfrm>
          <a:custGeom>
            <a:avLst/>
            <a:gdLst/>
            <a:ahLst/>
            <a:cxnLst/>
            <a:rect r="r" b="b" t="t" l="l"/>
            <a:pathLst>
              <a:path h="739282" w="708108">
                <a:moveTo>
                  <a:pt x="0" y="0"/>
                </a:moveTo>
                <a:lnTo>
                  <a:pt x="708108" y="0"/>
                </a:lnTo>
                <a:lnTo>
                  <a:pt x="708108" y="739282"/>
                </a:lnTo>
                <a:lnTo>
                  <a:pt x="0" y="7392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-1607719">
            <a:off x="-2027260" y="6726104"/>
            <a:ext cx="5853303" cy="8229600"/>
          </a:xfrm>
          <a:custGeom>
            <a:avLst/>
            <a:gdLst/>
            <a:ahLst/>
            <a:cxnLst/>
            <a:rect r="r" b="b" t="t" l="l"/>
            <a:pathLst>
              <a:path h="8229600" w="5853303">
                <a:moveTo>
                  <a:pt x="5853303" y="0"/>
                </a:moveTo>
                <a:lnTo>
                  <a:pt x="0" y="0"/>
                </a:lnTo>
                <a:lnTo>
                  <a:pt x="0" y="8229600"/>
                </a:lnTo>
                <a:lnTo>
                  <a:pt x="5853303" y="8229600"/>
                </a:lnTo>
                <a:lnTo>
                  <a:pt x="5853303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-10622443">
            <a:off x="15051061" y="73481"/>
            <a:ext cx="2920516" cy="2859425"/>
            <a:chOff x="0" y="0"/>
            <a:chExt cx="3894022" cy="3812567"/>
          </a:xfrm>
        </p:grpSpPr>
        <p:sp>
          <p:nvSpPr>
            <p:cNvPr name="Freeform 14" id="14"/>
            <p:cNvSpPr/>
            <p:nvPr/>
          </p:nvSpPr>
          <p:spPr>
            <a:xfrm flipH="false" flipV="false" rot="-3636955">
              <a:off x="585943" y="438232"/>
              <a:ext cx="2722136" cy="2936103"/>
            </a:xfrm>
            <a:custGeom>
              <a:avLst/>
              <a:gdLst/>
              <a:ahLst/>
              <a:cxnLst/>
              <a:rect r="r" b="b" t="t" l="l"/>
              <a:pathLst>
                <a:path h="2936103" w="2722136">
                  <a:moveTo>
                    <a:pt x="0" y="0"/>
                  </a:moveTo>
                  <a:lnTo>
                    <a:pt x="2722136" y="0"/>
                  </a:lnTo>
                  <a:lnTo>
                    <a:pt x="2722136" y="2936103"/>
                  </a:lnTo>
                  <a:lnTo>
                    <a:pt x="0" y="2936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808524" y="962727"/>
              <a:ext cx="1993485" cy="2000989"/>
            </a:xfrm>
            <a:custGeom>
              <a:avLst/>
              <a:gdLst/>
              <a:ahLst/>
              <a:cxnLst/>
              <a:rect r="r" b="b" t="t" l="l"/>
              <a:pathLst>
                <a:path h="2000989" w="1993485">
                  <a:moveTo>
                    <a:pt x="0" y="0"/>
                  </a:moveTo>
                  <a:lnTo>
                    <a:pt x="1993486" y="0"/>
                  </a:lnTo>
                  <a:lnTo>
                    <a:pt x="1993486" y="2000989"/>
                  </a:lnTo>
                  <a:lnTo>
                    <a:pt x="0" y="20009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337368" y="1466048"/>
              <a:ext cx="2328891" cy="1167356"/>
            </a:xfrm>
            <a:custGeom>
              <a:avLst/>
              <a:gdLst/>
              <a:ahLst/>
              <a:cxnLst/>
              <a:rect r="r" b="b" t="t" l="l"/>
              <a:pathLst>
                <a:path h="1167356" w="2328891">
                  <a:moveTo>
                    <a:pt x="0" y="0"/>
                  </a:moveTo>
                  <a:lnTo>
                    <a:pt x="2328890" y="0"/>
                  </a:lnTo>
                  <a:lnTo>
                    <a:pt x="2328890" y="1167356"/>
                  </a:lnTo>
                  <a:lnTo>
                    <a:pt x="0" y="1167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53833" y="0"/>
            <a:ext cx="1326691" cy="1326691"/>
          </a:xfrm>
          <a:custGeom>
            <a:avLst/>
            <a:gdLst/>
            <a:ahLst/>
            <a:cxnLst/>
            <a:rect r="r" b="b" t="t" l="l"/>
            <a:pathLst>
              <a:path h="1326691" w="1326691">
                <a:moveTo>
                  <a:pt x="0" y="0"/>
                </a:moveTo>
                <a:lnTo>
                  <a:pt x="1326692" y="0"/>
                </a:lnTo>
                <a:lnTo>
                  <a:pt x="1326692" y="1326691"/>
                </a:lnTo>
                <a:lnTo>
                  <a:pt x="0" y="132669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09990">
            <a:off x="-296935" y="-548610"/>
            <a:ext cx="18881871" cy="11384220"/>
          </a:xfrm>
          <a:custGeom>
            <a:avLst/>
            <a:gdLst/>
            <a:ahLst/>
            <a:cxnLst/>
            <a:rect r="r" b="b" t="t" l="l"/>
            <a:pathLst>
              <a:path h="11384220" w="18881871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l="0" t="-78077" r="-1486" b="-8188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78953" y="-1335955"/>
            <a:ext cx="4285771" cy="12790609"/>
            <a:chOff x="0" y="0"/>
            <a:chExt cx="3263900" cy="9740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-10800000">
            <a:off x="15521821" y="-1106493"/>
            <a:ext cx="4285771" cy="12790609"/>
            <a:chOff x="0" y="0"/>
            <a:chExt cx="3263900" cy="97409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6080986" y="2002723"/>
            <a:ext cx="7700193" cy="8244844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4597574" y="617984"/>
            <a:ext cx="12546157" cy="924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77"/>
              </a:lnSpc>
            </a:pPr>
            <a:r>
              <a:rPr lang="en-US" sz="3548" b="true">
                <a:solidFill>
                  <a:srgbClr val="F3F1DB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Ați păstrat legătura cu persoane cunoscute în timpul mobilității Erasmus?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1205777" y="1662233"/>
            <a:ext cx="2216279" cy="471463"/>
          </a:xfrm>
          <a:custGeom>
            <a:avLst/>
            <a:gdLst/>
            <a:ahLst/>
            <a:cxnLst/>
            <a:rect r="r" b="b" t="t" l="l"/>
            <a:pathLst>
              <a:path h="471463" w="2216279">
                <a:moveTo>
                  <a:pt x="0" y="0"/>
                </a:moveTo>
                <a:lnTo>
                  <a:pt x="2216279" y="0"/>
                </a:lnTo>
                <a:lnTo>
                  <a:pt x="2216279" y="471463"/>
                </a:lnTo>
                <a:lnTo>
                  <a:pt x="0" y="4714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-10800000">
            <a:off x="4597574" y="1662233"/>
            <a:ext cx="2216279" cy="471463"/>
          </a:xfrm>
          <a:custGeom>
            <a:avLst/>
            <a:gdLst/>
            <a:ahLst/>
            <a:cxnLst/>
            <a:rect r="r" b="b" t="t" l="l"/>
            <a:pathLst>
              <a:path h="471463" w="2216279">
                <a:moveTo>
                  <a:pt x="0" y="471463"/>
                </a:moveTo>
                <a:lnTo>
                  <a:pt x="2216279" y="471463"/>
                </a:lnTo>
                <a:lnTo>
                  <a:pt x="2216279" y="0"/>
                </a:lnTo>
                <a:lnTo>
                  <a:pt x="0" y="0"/>
                </a:lnTo>
                <a:lnTo>
                  <a:pt x="0" y="47146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8924940" y="1528324"/>
            <a:ext cx="708108" cy="739282"/>
          </a:xfrm>
          <a:custGeom>
            <a:avLst/>
            <a:gdLst/>
            <a:ahLst/>
            <a:cxnLst/>
            <a:rect r="r" b="b" t="t" l="l"/>
            <a:pathLst>
              <a:path h="739282" w="708108">
                <a:moveTo>
                  <a:pt x="0" y="0"/>
                </a:moveTo>
                <a:lnTo>
                  <a:pt x="708108" y="0"/>
                </a:lnTo>
                <a:lnTo>
                  <a:pt x="708108" y="739282"/>
                </a:lnTo>
                <a:lnTo>
                  <a:pt x="0" y="7392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-1607719">
            <a:off x="-2027260" y="6726104"/>
            <a:ext cx="5853303" cy="8229600"/>
          </a:xfrm>
          <a:custGeom>
            <a:avLst/>
            <a:gdLst/>
            <a:ahLst/>
            <a:cxnLst/>
            <a:rect r="r" b="b" t="t" l="l"/>
            <a:pathLst>
              <a:path h="8229600" w="5853303">
                <a:moveTo>
                  <a:pt x="5853303" y="0"/>
                </a:moveTo>
                <a:lnTo>
                  <a:pt x="0" y="0"/>
                </a:lnTo>
                <a:lnTo>
                  <a:pt x="0" y="8229600"/>
                </a:lnTo>
                <a:lnTo>
                  <a:pt x="5853303" y="8229600"/>
                </a:lnTo>
                <a:lnTo>
                  <a:pt x="5853303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-10622443">
            <a:off x="15051061" y="73481"/>
            <a:ext cx="2920516" cy="2859425"/>
            <a:chOff x="0" y="0"/>
            <a:chExt cx="3894022" cy="3812567"/>
          </a:xfrm>
        </p:grpSpPr>
        <p:sp>
          <p:nvSpPr>
            <p:cNvPr name="Freeform 14" id="14"/>
            <p:cNvSpPr/>
            <p:nvPr/>
          </p:nvSpPr>
          <p:spPr>
            <a:xfrm flipH="false" flipV="false" rot="-3636955">
              <a:off x="585943" y="438232"/>
              <a:ext cx="2722136" cy="2936103"/>
            </a:xfrm>
            <a:custGeom>
              <a:avLst/>
              <a:gdLst/>
              <a:ahLst/>
              <a:cxnLst/>
              <a:rect r="r" b="b" t="t" l="l"/>
              <a:pathLst>
                <a:path h="2936103" w="2722136">
                  <a:moveTo>
                    <a:pt x="0" y="0"/>
                  </a:moveTo>
                  <a:lnTo>
                    <a:pt x="2722136" y="0"/>
                  </a:lnTo>
                  <a:lnTo>
                    <a:pt x="2722136" y="2936103"/>
                  </a:lnTo>
                  <a:lnTo>
                    <a:pt x="0" y="2936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808524" y="962727"/>
              <a:ext cx="1993485" cy="2000989"/>
            </a:xfrm>
            <a:custGeom>
              <a:avLst/>
              <a:gdLst/>
              <a:ahLst/>
              <a:cxnLst/>
              <a:rect r="r" b="b" t="t" l="l"/>
              <a:pathLst>
                <a:path h="2000989" w="1993485">
                  <a:moveTo>
                    <a:pt x="0" y="0"/>
                  </a:moveTo>
                  <a:lnTo>
                    <a:pt x="1993486" y="0"/>
                  </a:lnTo>
                  <a:lnTo>
                    <a:pt x="1993486" y="2000989"/>
                  </a:lnTo>
                  <a:lnTo>
                    <a:pt x="0" y="20009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337368" y="1466048"/>
              <a:ext cx="2328891" cy="1167356"/>
            </a:xfrm>
            <a:custGeom>
              <a:avLst/>
              <a:gdLst/>
              <a:ahLst/>
              <a:cxnLst/>
              <a:rect r="r" b="b" t="t" l="l"/>
              <a:pathLst>
                <a:path h="1167356" w="2328891">
                  <a:moveTo>
                    <a:pt x="0" y="0"/>
                  </a:moveTo>
                  <a:lnTo>
                    <a:pt x="2328890" y="0"/>
                  </a:lnTo>
                  <a:lnTo>
                    <a:pt x="2328890" y="1167356"/>
                  </a:lnTo>
                  <a:lnTo>
                    <a:pt x="0" y="1167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53833" y="0"/>
            <a:ext cx="1326691" cy="1326691"/>
          </a:xfrm>
          <a:custGeom>
            <a:avLst/>
            <a:gdLst/>
            <a:ahLst/>
            <a:cxnLst/>
            <a:rect r="r" b="b" t="t" l="l"/>
            <a:pathLst>
              <a:path h="1326691" w="1326691">
                <a:moveTo>
                  <a:pt x="0" y="0"/>
                </a:moveTo>
                <a:lnTo>
                  <a:pt x="1326692" y="0"/>
                </a:lnTo>
                <a:lnTo>
                  <a:pt x="1326692" y="1326691"/>
                </a:lnTo>
                <a:lnTo>
                  <a:pt x="0" y="132669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09990">
            <a:off x="-296935" y="-548610"/>
            <a:ext cx="18881871" cy="11384220"/>
          </a:xfrm>
          <a:custGeom>
            <a:avLst/>
            <a:gdLst/>
            <a:ahLst/>
            <a:cxnLst/>
            <a:rect r="r" b="b" t="t" l="l"/>
            <a:pathLst>
              <a:path h="11384220" w="18881871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l="0" t="-78077" r="-1486" b="-8188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78953" y="-1335955"/>
            <a:ext cx="4285771" cy="12790609"/>
            <a:chOff x="0" y="0"/>
            <a:chExt cx="3263900" cy="9740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-10800000">
            <a:off x="15521821" y="-1106493"/>
            <a:ext cx="4285771" cy="12790609"/>
            <a:chOff x="0" y="0"/>
            <a:chExt cx="3263900" cy="97409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-10664829">
            <a:off x="1802671" y="425320"/>
            <a:ext cx="13654553" cy="21642663"/>
          </a:xfrm>
          <a:custGeom>
            <a:avLst/>
            <a:gdLst/>
            <a:ahLst/>
            <a:cxnLst/>
            <a:rect r="r" b="b" t="t" l="l"/>
            <a:pathLst>
              <a:path h="21642663" w="13654553">
                <a:moveTo>
                  <a:pt x="0" y="0"/>
                </a:moveTo>
                <a:lnTo>
                  <a:pt x="13654553" y="0"/>
                </a:lnTo>
                <a:lnTo>
                  <a:pt x="13654553" y="21642663"/>
                </a:lnTo>
                <a:lnTo>
                  <a:pt x="0" y="216426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751360" y="1109898"/>
            <a:ext cx="14785279" cy="1283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12"/>
              </a:lnSpc>
            </a:pPr>
            <a:r>
              <a:rPr lang="en-US" sz="9605" b="true">
                <a:solidFill>
                  <a:srgbClr val="493423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Istoricul Erasmus +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-914638" y="5059349"/>
            <a:ext cx="5853303" cy="8229600"/>
          </a:xfrm>
          <a:custGeom>
            <a:avLst/>
            <a:gdLst/>
            <a:ahLst/>
            <a:cxnLst/>
            <a:rect r="r" b="b" t="t" l="l"/>
            <a:pathLst>
              <a:path h="8229600" w="5853303">
                <a:moveTo>
                  <a:pt x="0" y="0"/>
                </a:moveTo>
                <a:lnTo>
                  <a:pt x="5853303" y="0"/>
                </a:lnTo>
                <a:lnTo>
                  <a:pt x="58533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340648" y="3507816"/>
            <a:ext cx="8943224" cy="61978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31"/>
              </a:lnSpc>
            </a:pPr>
            <a:r>
              <a:rPr lang="en-US" sz="4402" spc="-132" b="true">
                <a:solidFill>
                  <a:srgbClr val="4A2D0A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Programul Eramus+ a fos înființat de Uniunea Europeană în 2014, ca o extensie a ințiativelor anterioare.</a:t>
            </a:r>
          </a:p>
          <a:p>
            <a:pPr algn="l">
              <a:lnSpc>
                <a:spcPts val="4931"/>
              </a:lnSpc>
            </a:pPr>
          </a:p>
          <a:p>
            <a:pPr algn="l">
              <a:lnSpc>
                <a:spcPts val="4931"/>
              </a:lnSpc>
            </a:pPr>
            <a:r>
              <a:rPr lang="en-US" sz="4402" spc="-132" b="true">
                <a:solidFill>
                  <a:srgbClr val="4A2D0A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Programul Erasmus+ a avut o evoluție semnificativă de-a lungul timpului, devenind un pilon important în educația europeană.</a:t>
            </a:r>
          </a:p>
          <a:p>
            <a:pPr algn="l">
              <a:lnSpc>
                <a:spcPts val="4931"/>
              </a:lnSpc>
            </a:pPr>
          </a:p>
          <a:p>
            <a:pPr algn="l">
              <a:lnSpc>
                <a:spcPts val="4931"/>
              </a:lnSpc>
            </a:pPr>
            <a:r>
              <a:rPr lang="en-US" sz="4402" spc="-132" b="true">
                <a:solidFill>
                  <a:srgbClr val="4A2D0A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Programul promovează învățarea pe tot parcursul vieții.</a:t>
            </a:r>
          </a:p>
        </p:txBody>
      </p:sp>
      <p:grpSp>
        <p:nvGrpSpPr>
          <p:cNvPr name="Group 11" id="11"/>
          <p:cNvGrpSpPr/>
          <p:nvPr/>
        </p:nvGrpSpPr>
        <p:grpSpPr>
          <a:xfrm rot="10284092">
            <a:off x="12816502" y="2639955"/>
            <a:ext cx="3556947" cy="3482543"/>
            <a:chOff x="0" y="0"/>
            <a:chExt cx="4742596" cy="4643390"/>
          </a:xfrm>
        </p:grpSpPr>
        <p:sp>
          <p:nvSpPr>
            <p:cNvPr name="Freeform 12" id="12"/>
            <p:cNvSpPr/>
            <p:nvPr/>
          </p:nvSpPr>
          <p:spPr>
            <a:xfrm flipH="false" flipV="false" rot="-3636955">
              <a:off x="713630" y="533730"/>
              <a:ext cx="3315336" cy="3575930"/>
            </a:xfrm>
            <a:custGeom>
              <a:avLst/>
              <a:gdLst/>
              <a:ahLst/>
              <a:cxnLst/>
              <a:rect r="r" b="b" t="t" l="l"/>
              <a:pathLst>
                <a:path h="3575930" w="3315336">
                  <a:moveTo>
                    <a:pt x="0" y="0"/>
                  </a:moveTo>
                  <a:lnTo>
                    <a:pt x="3315336" y="0"/>
                  </a:lnTo>
                  <a:lnTo>
                    <a:pt x="3315336" y="3575930"/>
                  </a:lnTo>
                  <a:lnTo>
                    <a:pt x="0" y="3575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84716" y="1172521"/>
              <a:ext cx="2427900" cy="2437039"/>
            </a:xfrm>
            <a:custGeom>
              <a:avLst/>
              <a:gdLst/>
              <a:ahLst/>
              <a:cxnLst/>
              <a:rect r="r" b="b" t="t" l="l"/>
              <a:pathLst>
                <a:path h="2437039" w="2427900">
                  <a:moveTo>
                    <a:pt x="0" y="0"/>
                  </a:moveTo>
                  <a:lnTo>
                    <a:pt x="2427899" y="0"/>
                  </a:lnTo>
                  <a:lnTo>
                    <a:pt x="2427899" y="2437039"/>
                  </a:lnTo>
                  <a:lnTo>
                    <a:pt x="0" y="24370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410886" y="1785524"/>
              <a:ext cx="2836396" cy="1421743"/>
            </a:xfrm>
            <a:custGeom>
              <a:avLst/>
              <a:gdLst/>
              <a:ahLst/>
              <a:cxnLst/>
              <a:rect r="r" b="b" t="t" l="l"/>
              <a:pathLst>
                <a:path h="1421743" w="2836396">
                  <a:moveTo>
                    <a:pt x="0" y="0"/>
                  </a:moveTo>
                  <a:lnTo>
                    <a:pt x="2836396" y="0"/>
                  </a:lnTo>
                  <a:lnTo>
                    <a:pt x="2836396" y="1421744"/>
                  </a:lnTo>
                  <a:lnTo>
                    <a:pt x="0" y="1421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53833" y="0"/>
            <a:ext cx="1326691" cy="1326691"/>
          </a:xfrm>
          <a:custGeom>
            <a:avLst/>
            <a:gdLst/>
            <a:ahLst/>
            <a:cxnLst/>
            <a:rect r="r" b="b" t="t" l="l"/>
            <a:pathLst>
              <a:path h="1326691" w="1326691">
                <a:moveTo>
                  <a:pt x="0" y="0"/>
                </a:moveTo>
                <a:lnTo>
                  <a:pt x="1326692" y="0"/>
                </a:lnTo>
                <a:lnTo>
                  <a:pt x="1326692" y="1326691"/>
                </a:lnTo>
                <a:lnTo>
                  <a:pt x="0" y="13266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09990">
            <a:off x="-296935" y="-548610"/>
            <a:ext cx="18881871" cy="11384220"/>
          </a:xfrm>
          <a:custGeom>
            <a:avLst/>
            <a:gdLst/>
            <a:ahLst/>
            <a:cxnLst/>
            <a:rect r="r" b="b" t="t" l="l"/>
            <a:pathLst>
              <a:path h="11384220" w="18881871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l="0" t="-78077" r="-1486" b="-8188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78953" y="-1335955"/>
            <a:ext cx="4285771" cy="12790609"/>
            <a:chOff x="0" y="0"/>
            <a:chExt cx="3263900" cy="9740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-10800000">
            <a:off x="15521821" y="-1106493"/>
            <a:ext cx="4285771" cy="12790609"/>
            <a:chOff x="0" y="0"/>
            <a:chExt cx="3263900" cy="97409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6067813" y="1857302"/>
            <a:ext cx="7961596" cy="8402911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4597574" y="617984"/>
            <a:ext cx="12546157" cy="924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77"/>
              </a:lnSpc>
            </a:pPr>
            <a:r>
              <a:rPr lang="en-US" sz="3548" b="true">
                <a:solidFill>
                  <a:srgbClr val="F3F1DB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Ați continuat să utilizați limba învățată în timpul mobilității?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1205777" y="1662233"/>
            <a:ext cx="2216279" cy="471463"/>
          </a:xfrm>
          <a:custGeom>
            <a:avLst/>
            <a:gdLst/>
            <a:ahLst/>
            <a:cxnLst/>
            <a:rect r="r" b="b" t="t" l="l"/>
            <a:pathLst>
              <a:path h="471463" w="2216279">
                <a:moveTo>
                  <a:pt x="0" y="0"/>
                </a:moveTo>
                <a:lnTo>
                  <a:pt x="2216279" y="0"/>
                </a:lnTo>
                <a:lnTo>
                  <a:pt x="2216279" y="471463"/>
                </a:lnTo>
                <a:lnTo>
                  <a:pt x="0" y="4714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-10800000">
            <a:off x="4597574" y="1662233"/>
            <a:ext cx="2216279" cy="471463"/>
          </a:xfrm>
          <a:custGeom>
            <a:avLst/>
            <a:gdLst/>
            <a:ahLst/>
            <a:cxnLst/>
            <a:rect r="r" b="b" t="t" l="l"/>
            <a:pathLst>
              <a:path h="471463" w="2216279">
                <a:moveTo>
                  <a:pt x="0" y="471463"/>
                </a:moveTo>
                <a:lnTo>
                  <a:pt x="2216279" y="471463"/>
                </a:lnTo>
                <a:lnTo>
                  <a:pt x="2216279" y="0"/>
                </a:lnTo>
                <a:lnTo>
                  <a:pt x="0" y="0"/>
                </a:lnTo>
                <a:lnTo>
                  <a:pt x="0" y="47146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8924940" y="1528324"/>
            <a:ext cx="708108" cy="739282"/>
          </a:xfrm>
          <a:custGeom>
            <a:avLst/>
            <a:gdLst/>
            <a:ahLst/>
            <a:cxnLst/>
            <a:rect r="r" b="b" t="t" l="l"/>
            <a:pathLst>
              <a:path h="739282" w="708108">
                <a:moveTo>
                  <a:pt x="0" y="0"/>
                </a:moveTo>
                <a:lnTo>
                  <a:pt x="708108" y="0"/>
                </a:lnTo>
                <a:lnTo>
                  <a:pt x="708108" y="739282"/>
                </a:lnTo>
                <a:lnTo>
                  <a:pt x="0" y="7392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-1607719">
            <a:off x="-2027260" y="6726104"/>
            <a:ext cx="5853303" cy="8229600"/>
          </a:xfrm>
          <a:custGeom>
            <a:avLst/>
            <a:gdLst/>
            <a:ahLst/>
            <a:cxnLst/>
            <a:rect r="r" b="b" t="t" l="l"/>
            <a:pathLst>
              <a:path h="8229600" w="5853303">
                <a:moveTo>
                  <a:pt x="5853303" y="0"/>
                </a:moveTo>
                <a:lnTo>
                  <a:pt x="0" y="0"/>
                </a:lnTo>
                <a:lnTo>
                  <a:pt x="0" y="8229600"/>
                </a:lnTo>
                <a:lnTo>
                  <a:pt x="5853303" y="8229600"/>
                </a:lnTo>
                <a:lnTo>
                  <a:pt x="5853303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-10622443">
            <a:off x="15051061" y="73481"/>
            <a:ext cx="2920516" cy="2859425"/>
            <a:chOff x="0" y="0"/>
            <a:chExt cx="3894022" cy="3812567"/>
          </a:xfrm>
        </p:grpSpPr>
        <p:sp>
          <p:nvSpPr>
            <p:cNvPr name="Freeform 14" id="14"/>
            <p:cNvSpPr/>
            <p:nvPr/>
          </p:nvSpPr>
          <p:spPr>
            <a:xfrm flipH="false" flipV="false" rot="-3636955">
              <a:off x="585943" y="438232"/>
              <a:ext cx="2722136" cy="2936103"/>
            </a:xfrm>
            <a:custGeom>
              <a:avLst/>
              <a:gdLst/>
              <a:ahLst/>
              <a:cxnLst/>
              <a:rect r="r" b="b" t="t" l="l"/>
              <a:pathLst>
                <a:path h="2936103" w="2722136">
                  <a:moveTo>
                    <a:pt x="0" y="0"/>
                  </a:moveTo>
                  <a:lnTo>
                    <a:pt x="2722136" y="0"/>
                  </a:lnTo>
                  <a:lnTo>
                    <a:pt x="2722136" y="2936103"/>
                  </a:lnTo>
                  <a:lnTo>
                    <a:pt x="0" y="2936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808524" y="962727"/>
              <a:ext cx="1993485" cy="2000989"/>
            </a:xfrm>
            <a:custGeom>
              <a:avLst/>
              <a:gdLst/>
              <a:ahLst/>
              <a:cxnLst/>
              <a:rect r="r" b="b" t="t" l="l"/>
              <a:pathLst>
                <a:path h="2000989" w="1993485">
                  <a:moveTo>
                    <a:pt x="0" y="0"/>
                  </a:moveTo>
                  <a:lnTo>
                    <a:pt x="1993486" y="0"/>
                  </a:lnTo>
                  <a:lnTo>
                    <a:pt x="1993486" y="2000989"/>
                  </a:lnTo>
                  <a:lnTo>
                    <a:pt x="0" y="20009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337368" y="1466048"/>
              <a:ext cx="2328891" cy="1167356"/>
            </a:xfrm>
            <a:custGeom>
              <a:avLst/>
              <a:gdLst/>
              <a:ahLst/>
              <a:cxnLst/>
              <a:rect r="r" b="b" t="t" l="l"/>
              <a:pathLst>
                <a:path h="1167356" w="2328891">
                  <a:moveTo>
                    <a:pt x="0" y="0"/>
                  </a:moveTo>
                  <a:lnTo>
                    <a:pt x="2328890" y="0"/>
                  </a:lnTo>
                  <a:lnTo>
                    <a:pt x="2328890" y="1167356"/>
                  </a:lnTo>
                  <a:lnTo>
                    <a:pt x="0" y="1167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53833" y="0"/>
            <a:ext cx="1326691" cy="1326691"/>
          </a:xfrm>
          <a:custGeom>
            <a:avLst/>
            <a:gdLst/>
            <a:ahLst/>
            <a:cxnLst/>
            <a:rect r="r" b="b" t="t" l="l"/>
            <a:pathLst>
              <a:path h="1326691" w="1326691">
                <a:moveTo>
                  <a:pt x="0" y="0"/>
                </a:moveTo>
                <a:lnTo>
                  <a:pt x="1326692" y="0"/>
                </a:lnTo>
                <a:lnTo>
                  <a:pt x="1326692" y="1326691"/>
                </a:lnTo>
                <a:lnTo>
                  <a:pt x="0" y="132669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09990">
            <a:off x="-296935" y="-548610"/>
            <a:ext cx="18881871" cy="11384220"/>
          </a:xfrm>
          <a:custGeom>
            <a:avLst/>
            <a:gdLst/>
            <a:ahLst/>
            <a:cxnLst/>
            <a:rect r="r" b="b" t="t" l="l"/>
            <a:pathLst>
              <a:path h="11384220" w="18881871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l="0" t="-78077" r="-1486" b="-8188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78953" y="-1335955"/>
            <a:ext cx="4285771" cy="12790609"/>
            <a:chOff x="0" y="0"/>
            <a:chExt cx="3263900" cy="9740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836385" y="649745"/>
            <a:ext cx="13150898" cy="9875129"/>
          </a:xfrm>
          <a:custGeom>
            <a:avLst/>
            <a:gdLst/>
            <a:ahLst/>
            <a:cxnLst/>
            <a:rect r="r" b="b" t="t" l="l"/>
            <a:pathLst>
              <a:path h="9875129" w="13150898">
                <a:moveTo>
                  <a:pt x="0" y="0"/>
                </a:moveTo>
                <a:lnTo>
                  <a:pt x="13150898" y="0"/>
                </a:lnTo>
                <a:lnTo>
                  <a:pt x="13150898" y="9875129"/>
                </a:lnTo>
                <a:lnTo>
                  <a:pt x="0" y="98751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-10800000">
            <a:off x="15521821" y="-1106493"/>
            <a:ext cx="4285771" cy="12790609"/>
            <a:chOff x="0" y="0"/>
            <a:chExt cx="3263900" cy="97409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-5871250" y="525373"/>
            <a:ext cx="9981922" cy="3720535"/>
          </a:xfrm>
          <a:custGeom>
            <a:avLst/>
            <a:gdLst/>
            <a:ahLst/>
            <a:cxnLst/>
            <a:rect r="r" b="b" t="t" l="l"/>
            <a:pathLst>
              <a:path h="3720535" w="9981922">
                <a:moveTo>
                  <a:pt x="0" y="0"/>
                </a:moveTo>
                <a:lnTo>
                  <a:pt x="9981922" y="0"/>
                </a:lnTo>
                <a:lnTo>
                  <a:pt x="9981922" y="3720534"/>
                </a:lnTo>
                <a:lnTo>
                  <a:pt x="0" y="37205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759582" y="2998560"/>
            <a:ext cx="2608815" cy="554966"/>
          </a:xfrm>
          <a:custGeom>
            <a:avLst/>
            <a:gdLst/>
            <a:ahLst/>
            <a:cxnLst/>
            <a:rect r="r" b="b" t="t" l="l"/>
            <a:pathLst>
              <a:path h="554966" w="2608815">
                <a:moveTo>
                  <a:pt x="0" y="0"/>
                </a:moveTo>
                <a:lnTo>
                  <a:pt x="2608815" y="0"/>
                </a:lnTo>
                <a:lnTo>
                  <a:pt x="2608815" y="554966"/>
                </a:lnTo>
                <a:lnTo>
                  <a:pt x="0" y="5549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-10800000">
            <a:off x="5644215" y="3073314"/>
            <a:ext cx="2625895" cy="558600"/>
          </a:xfrm>
          <a:custGeom>
            <a:avLst/>
            <a:gdLst/>
            <a:ahLst/>
            <a:cxnLst/>
            <a:rect r="r" b="b" t="t" l="l"/>
            <a:pathLst>
              <a:path h="558600" w="2625895">
                <a:moveTo>
                  <a:pt x="0" y="558600"/>
                </a:moveTo>
                <a:lnTo>
                  <a:pt x="2625896" y="558600"/>
                </a:lnTo>
                <a:lnTo>
                  <a:pt x="2625896" y="0"/>
                </a:lnTo>
                <a:lnTo>
                  <a:pt x="0" y="0"/>
                </a:lnTo>
                <a:lnTo>
                  <a:pt x="0" y="5586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1314390">
            <a:off x="16053445" y="-1516125"/>
            <a:ext cx="2900762" cy="3009869"/>
          </a:xfrm>
          <a:custGeom>
            <a:avLst/>
            <a:gdLst/>
            <a:ahLst/>
            <a:cxnLst/>
            <a:rect r="r" b="b" t="t" l="l"/>
            <a:pathLst>
              <a:path h="3009869" w="2900762">
                <a:moveTo>
                  <a:pt x="0" y="0"/>
                </a:moveTo>
                <a:lnTo>
                  <a:pt x="2900762" y="0"/>
                </a:lnTo>
                <a:lnTo>
                  <a:pt x="2900762" y="3009869"/>
                </a:lnTo>
                <a:lnTo>
                  <a:pt x="0" y="300986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10178534">
            <a:off x="-1200889" y="8586103"/>
            <a:ext cx="3535729" cy="3668720"/>
          </a:xfrm>
          <a:custGeom>
            <a:avLst/>
            <a:gdLst/>
            <a:ahLst/>
            <a:cxnLst/>
            <a:rect r="r" b="b" t="t" l="l"/>
            <a:pathLst>
              <a:path h="3668720" w="3535729">
                <a:moveTo>
                  <a:pt x="0" y="0"/>
                </a:moveTo>
                <a:lnTo>
                  <a:pt x="3535729" y="0"/>
                </a:lnTo>
                <a:lnTo>
                  <a:pt x="3535729" y="3668720"/>
                </a:lnTo>
                <a:lnTo>
                  <a:pt x="0" y="366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258974" y="1571603"/>
            <a:ext cx="11114545" cy="12745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87"/>
              </a:lnSpc>
            </a:pPr>
            <a:r>
              <a:rPr lang="en-US" sz="4102" b="true">
                <a:solidFill>
                  <a:srgbClr val="5E4840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Care considerați că sunt principalele avantaje ale programului Erasmus?  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703325" y="5556929"/>
            <a:ext cx="1406488" cy="1468408"/>
          </a:xfrm>
          <a:custGeom>
            <a:avLst/>
            <a:gdLst/>
            <a:ahLst/>
            <a:cxnLst/>
            <a:rect r="r" b="b" t="t" l="l"/>
            <a:pathLst>
              <a:path h="1468408" w="1406488">
                <a:moveTo>
                  <a:pt x="0" y="0"/>
                </a:moveTo>
                <a:lnTo>
                  <a:pt x="1406488" y="0"/>
                </a:lnTo>
                <a:lnTo>
                  <a:pt x="1406488" y="1468408"/>
                </a:lnTo>
                <a:lnTo>
                  <a:pt x="0" y="14684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93312" y="6570249"/>
            <a:ext cx="1033001" cy="1078478"/>
          </a:xfrm>
          <a:custGeom>
            <a:avLst/>
            <a:gdLst/>
            <a:ahLst/>
            <a:cxnLst/>
            <a:rect r="r" b="b" t="t" l="l"/>
            <a:pathLst>
              <a:path h="1078478" w="1033001">
                <a:moveTo>
                  <a:pt x="0" y="0"/>
                </a:moveTo>
                <a:lnTo>
                  <a:pt x="1033002" y="0"/>
                </a:lnTo>
                <a:lnTo>
                  <a:pt x="1033002" y="1078478"/>
                </a:lnTo>
                <a:lnTo>
                  <a:pt x="0" y="10784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582779" y="2445233"/>
            <a:ext cx="1406488" cy="1468408"/>
          </a:xfrm>
          <a:custGeom>
            <a:avLst/>
            <a:gdLst/>
            <a:ahLst/>
            <a:cxnLst/>
            <a:rect r="r" b="b" t="t" l="l"/>
            <a:pathLst>
              <a:path h="1468408" w="1406488">
                <a:moveTo>
                  <a:pt x="0" y="0"/>
                </a:moveTo>
                <a:lnTo>
                  <a:pt x="1406488" y="0"/>
                </a:lnTo>
                <a:lnTo>
                  <a:pt x="1406488" y="1468408"/>
                </a:lnTo>
                <a:lnTo>
                  <a:pt x="0" y="14684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5225217" y="3706668"/>
            <a:ext cx="1033001" cy="1078478"/>
          </a:xfrm>
          <a:custGeom>
            <a:avLst/>
            <a:gdLst/>
            <a:ahLst/>
            <a:cxnLst/>
            <a:rect r="r" b="b" t="t" l="l"/>
            <a:pathLst>
              <a:path h="1078478" w="1033001">
                <a:moveTo>
                  <a:pt x="0" y="0"/>
                </a:moveTo>
                <a:lnTo>
                  <a:pt x="1033001" y="0"/>
                </a:lnTo>
                <a:lnTo>
                  <a:pt x="1033001" y="1078478"/>
                </a:lnTo>
                <a:lnTo>
                  <a:pt x="0" y="10784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9159587" y="2982973"/>
            <a:ext cx="708108" cy="739282"/>
          </a:xfrm>
          <a:custGeom>
            <a:avLst/>
            <a:gdLst/>
            <a:ahLst/>
            <a:cxnLst/>
            <a:rect r="r" b="b" t="t" l="l"/>
            <a:pathLst>
              <a:path h="739282" w="708108">
                <a:moveTo>
                  <a:pt x="0" y="0"/>
                </a:moveTo>
                <a:lnTo>
                  <a:pt x="708108" y="0"/>
                </a:lnTo>
                <a:lnTo>
                  <a:pt x="708108" y="739282"/>
                </a:lnTo>
                <a:lnTo>
                  <a:pt x="0" y="7392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4110672" y="4341157"/>
            <a:ext cx="11114545" cy="4846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82"/>
              </a:lnSpc>
            </a:pPr>
            <a:r>
              <a:rPr lang="en-US" sz="3202" b="true">
                <a:solidFill>
                  <a:srgbClr val="5E4840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Expunerea la noi experiențe este vitală pentru dezvoltarea personală</a:t>
            </a:r>
          </a:p>
          <a:p>
            <a:pPr algn="ctr">
              <a:lnSpc>
                <a:spcPts val="1349"/>
              </a:lnSpc>
            </a:pPr>
          </a:p>
          <a:p>
            <a:pPr algn="ctr">
              <a:lnSpc>
                <a:spcPts val="2882"/>
              </a:lnSpc>
            </a:pPr>
            <a:r>
              <a:rPr lang="en-US" sz="3202" b="true">
                <a:solidFill>
                  <a:srgbClr val="5E4840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Acesta oferă oportunități unice de a studia în alte țări, promovând diversitatea culturală și dezvoltarea personală</a:t>
            </a:r>
          </a:p>
          <a:p>
            <a:pPr algn="ctr">
              <a:lnSpc>
                <a:spcPts val="1349"/>
              </a:lnSpc>
            </a:pPr>
          </a:p>
          <a:p>
            <a:pPr algn="ctr">
              <a:lnSpc>
                <a:spcPts val="2882"/>
              </a:lnSpc>
            </a:pPr>
            <a:r>
              <a:rPr lang="en-US" sz="3202" b="true">
                <a:solidFill>
                  <a:srgbClr val="5E4840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Te ajuta sa capeți mai multă încredere in tine , îți oferă mai multe oportunități și legi relații de prietenie cu niște persoane extraordinare</a:t>
            </a:r>
          </a:p>
          <a:p>
            <a:pPr algn="ctr">
              <a:lnSpc>
                <a:spcPts val="1350"/>
              </a:lnSpc>
            </a:pPr>
          </a:p>
          <a:p>
            <a:pPr algn="ctr">
              <a:lnSpc>
                <a:spcPts val="2882"/>
              </a:lnSpc>
            </a:pPr>
            <a:r>
              <a:rPr lang="en-US" sz="3202" b="true">
                <a:solidFill>
                  <a:srgbClr val="5E4840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Deschiderea orizonturilor pentru viitori angajați</a:t>
            </a:r>
          </a:p>
          <a:p>
            <a:pPr algn="ctr">
              <a:lnSpc>
                <a:spcPts val="1350"/>
              </a:lnSpc>
            </a:pPr>
          </a:p>
          <a:p>
            <a:pPr algn="ctr">
              <a:lnSpc>
                <a:spcPts val="2882"/>
              </a:lnSpc>
            </a:pPr>
            <a:r>
              <a:rPr lang="en-US" sz="3202" b="true">
                <a:solidFill>
                  <a:srgbClr val="5E4840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Avantajul de a observa un mediu de învățare diferit față de cel din România</a:t>
            </a:r>
          </a:p>
          <a:p>
            <a:pPr algn="ctr">
              <a:lnSpc>
                <a:spcPts val="1350"/>
              </a:lnSpc>
            </a:pPr>
          </a:p>
          <a:p>
            <a:pPr algn="ctr">
              <a:lnSpc>
                <a:spcPts val="2882"/>
              </a:lnSpc>
            </a:pPr>
            <a:r>
              <a:rPr lang="en-US" sz="3202" b="true">
                <a:solidFill>
                  <a:srgbClr val="5E4840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Te dezvolți mai frumos , vezi și înțelegi mai bine anumite culturi și tradiții specifice , cunoști alți oameni de la care poți învăța foarte multe lucruri , vizitezi o țară străină pe fonduri europene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53833" y="0"/>
            <a:ext cx="1326691" cy="1326691"/>
          </a:xfrm>
          <a:custGeom>
            <a:avLst/>
            <a:gdLst/>
            <a:ahLst/>
            <a:cxnLst/>
            <a:rect r="r" b="b" t="t" l="l"/>
            <a:pathLst>
              <a:path h="1326691" w="1326691">
                <a:moveTo>
                  <a:pt x="0" y="0"/>
                </a:moveTo>
                <a:lnTo>
                  <a:pt x="1326692" y="0"/>
                </a:lnTo>
                <a:lnTo>
                  <a:pt x="1326692" y="1326691"/>
                </a:lnTo>
                <a:lnTo>
                  <a:pt x="0" y="132669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09990">
            <a:off x="-296935" y="-548610"/>
            <a:ext cx="18881871" cy="11384220"/>
          </a:xfrm>
          <a:custGeom>
            <a:avLst/>
            <a:gdLst/>
            <a:ahLst/>
            <a:cxnLst/>
            <a:rect r="r" b="b" t="t" l="l"/>
            <a:pathLst>
              <a:path h="11384220" w="18881871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l="0" t="-78077" r="-1486" b="-8188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78953" y="-1335955"/>
            <a:ext cx="4285771" cy="12790609"/>
            <a:chOff x="0" y="0"/>
            <a:chExt cx="3263900" cy="9740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836385" y="649745"/>
            <a:ext cx="13150898" cy="9875129"/>
          </a:xfrm>
          <a:custGeom>
            <a:avLst/>
            <a:gdLst/>
            <a:ahLst/>
            <a:cxnLst/>
            <a:rect r="r" b="b" t="t" l="l"/>
            <a:pathLst>
              <a:path h="9875129" w="13150898">
                <a:moveTo>
                  <a:pt x="0" y="0"/>
                </a:moveTo>
                <a:lnTo>
                  <a:pt x="13150898" y="0"/>
                </a:lnTo>
                <a:lnTo>
                  <a:pt x="13150898" y="9875129"/>
                </a:lnTo>
                <a:lnTo>
                  <a:pt x="0" y="98751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-10800000">
            <a:off x="15521821" y="-1106493"/>
            <a:ext cx="4285771" cy="12790609"/>
            <a:chOff x="0" y="0"/>
            <a:chExt cx="3263900" cy="97409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-5871250" y="525373"/>
            <a:ext cx="9981922" cy="3720535"/>
          </a:xfrm>
          <a:custGeom>
            <a:avLst/>
            <a:gdLst/>
            <a:ahLst/>
            <a:cxnLst/>
            <a:rect r="r" b="b" t="t" l="l"/>
            <a:pathLst>
              <a:path h="3720535" w="9981922">
                <a:moveTo>
                  <a:pt x="0" y="0"/>
                </a:moveTo>
                <a:lnTo>
                  <a:pt x="9981922" y="0"/>
                </a:lnTo>
                <a:lnTo>
                  <a:pt x="9981922" y="3720534"/>
                </a:lnTo>
                <a:lnTo>
                  <a:pt x="0" y="37205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759582" y="2998560"/>
            <a:ext cx="2608815" cy="554966"/>
          </a:xfrm>
          <a:custGeom>
            <a:avLst/>
            <a:gdLst/>
            <a:ahLst/>
            <a:cxnLst/>
            <a:rect r="r" b="b" t="t" l="l"/>
            <a:pathLst>
              <a:path h="554966" w="2608815">
                <a:moveTo>
                  <a:pt x="0" y="0"/>
                </a:moveTo>
                <a:lnTo>
                  <a:pt x="2608815" y="0"/>
                </a:lnTo>
                <a:lnTo>
                  <a:pt x="2608815" y="554966"/>
                </a:lnTo>
                <a:lnTo>
                  <a:pt x="0" y="5549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-10800000">
            <a:off x="5644215" y="3073314"/>
            <a:ext cx="2625895" cy="558600"/>
          </a:xfrm>
          <a:custGeom>
            <a:avLst/>
            <a:gdLst/>
            <a:ahLst/>
            <a:cxnLst/>
            <a:rect r="r" b="b" t="t" l="l"/>
            <a:pathLst>
              <a:path h="558600" w="2625895">
                <a:moveTo>
                  <a:pt x="0" y="558600"/>
                </a:moveTo>
                <a:lnTo>
                  <a:pt x="2625896" y="558600"/>
                </a:lnTo>
                <a:lnTo>
                  <a:pt x="2625896" y="0"/>
                </a:lnTo>
                <a:lnTo>
                  <a:pt x="0" y="0"/>
                </a:lnTo>
                <a:lnTo>
                  <a:pt x="0" y="5586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1314390">
            <a:off x="16053445" y="-1516125"/>
            <a:ext cx="2900762" cy="3009869"/>
          </a:xfrm>
          <a:custGeom>
            <a:avLst/>
            <a:gdLst/>
            <a:ahLst/>
            <a:cxnLst/>
            <a:rect r="r" b="b" t="t" l="l"/>
            <a:pathLst>
              <a:path h="3009869" w="2900762">
                <a:moveTo>
                  <a:pt x="0" y="0"/>
                </a:moveTo>
                <a:lnTo>
                  <a:pt x="2900762" y="0"/>
                </a:lnTo>
                <a:lnTo>
                  <a:pt x="2900762" y="3009869"/>
                </a:lnTo>
                <a:lnTo>
                  <a:pt x="0" y="300986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10178534">
            <a:off x="-1200889" y="8586103"/>
            <a:ext cx="3535729" cy="3668720"/>
          </a:xfrm>
          <a:custGeom>
            <a:avLst/>
            <a:gdLst/>
            <a:ahLst/>
            <a:cxnLst/>
            <a:rect r="r" b="b" t="t" l="l"/>
            <a:pathLst>
              <a:path h="3668720" w="3535729">
                <a:moveTo>
                  <a:pt x="0" y="0"/>
                </a:moveTo>
                <a:lnTo>
                  <a:pt x="3535729" y="0"/>
                </a:lnTo>
                <a:lnTo>
                  <a:pt x="3535729" y="3668720"/>
                </a:lnTo>
                <a:lnTo>
                  <a:pt x="0" y="366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258974" y="1907156"/>
            <a:ext cx="11114545" cy="636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87"/>
              </a:lnSpc>
            </a:pPr>
            <a:r>
              <a:rPr lang="en-US" sz="4102" b="true">
                <a:solidFill>
                  <a:srgbClr val="5E4840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 Ce îmbunătățiri ați sugera pentru programul Erasmus?  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703325" y="5556929"/>
            <a:ext cx="1406488" cy="1468408"/>
          </a:xfrm>
          <a:custGeom>
            <a:avLst/>
            <a:gdLst/>
            <a:ahLst/>
            <a:cxnLst/>
            <a:rect r="r" b="b" t="t" l="l"/>
            <a:pathLst>
              <a:path h="1468408" w="1406488">
                <a:moveTo>
                  <a:pt x="0" y="0"/>
                </a:moveTo>
                <a:lnTo>
                  <a:pt x="1406488" y="0"/>
                </a:lnTo>
                <a:lnTo>
                  <a:pt x="1406488" y="1468408"/>
                </a:lnTo>
                <a:lnTo>
                  <a:pt x="0" y="14684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93312" y="6570249"/>
            <a:ext cx="1033001" cy="1078478"/>
          </a:xfrm>
          <a:custGeom>
            <a:avLst/>
            <a:gdLst/>
            <a:ahLst/>
            <a:cxnLst/>
            <a:rect r="r" b="b" t="t" l="l"/>
            <a:pathLst>
              <a:path h="1078478" w="1033001">
                <a:moveTo>
                  <a:pt x="0" y="0"/>
                </a:moveTo>
                <a:lnTo>
                  <a:pt x="1033002" y="0"/>
                </a:lnTo>
                <a:lnTo>
                  <a:pt x="1033002" y="1078478"/>
                </a:lnTo>
                <a:lnTo>
                  <a:pt x="0" y="10784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582779" y="2445233"/>
            <a:ext cx="1406488" cy="1468408"/>
          </a:xfrm>
          <a:custGeom>
            <a:avLst/>
            <a:gdLst/>
            <a:ahLst/>
            <a:cxnLst/>
            <a:rect r="r" b="b" t="t" l="l"/>
            <a:pathLst>
              <a:path h="1468408" w="1406488">
                <a:moveTo>
                  <a:pt x="0" y="0"/>
                </a:moveTo>
                <a:lnTo>
                  <a:pt x="1406488" y="0"/>
                </a:lnTo>
                <a:lnTo>
                  <a:pt x="1406488" y="1468408"/>
                </a:lnTo>
                <a:lnTo>
                  <a:pt x="0" y="14684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5225217" y="3706668"/>
            <a:ext cx="1033001" cy="1078478"/>
          </a:xfrm>
          <a:custGeom>
            <a:avLst/>
            <a:gdLst/>
            <a:ahLst/>
            <a:cxnLst/>
            <a:rect r="r" b="b" t="t" l="l"/>
            <a:pathLst>
              <a:path h="1078478" w="1033001">
                <a:moveTo>
                  <a:pt x="0" y="0"/>
                </a:moveTo>
                <a:lnTo>
                  <a:pt x="1033001" y="0"/>
                </a:lnTo>
                <a:lnTo>
                  <a:pt x="1033001" y="1078478"/>
                </a:lnTo>
                <a:lnTo>
                  <a:pt x="0" y="10784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9159587" y="2982973"/>
            <a:ext cx="708108" cy="739282"/>
          </a:xfrm>
          <a:custGeom>
            <a:avLst/>
            <a:gdLst/>
            <a:ahLst/>
            <a:cxnLst/>
            <a:rect r="r" b="b" t="t" l="l"/>
            <a:pathLst>
              <a:path h="739282" w="708108">
                <a:moveTo>
                  <a:pt x="0" y="0"/>
                </a:moveTo>
                <a:lnTo>
                  <a:pt x="708108" y="0"/>
                </a:lnTo>
                <a:lnTo>
                  <a:pt x="708108" y="739282"/>
                </a:lnTo>
                <a:lnTo>
                  <a:pt x="0" y="7392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4110672" y="4341157"/>
            <a:ext cx="11114545" cy="43701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82"/>
              </a:lnSpc>
            </a:pPr>
            <a:r>
              <a:rPr lang="en-US" sz="3202" b="true">
                <a:solidFill>
                  <a:srgbClr val="5E4840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Să se organizeze mai des și să ofere oportunități mai multor tineri</a:t>
            </a:r>
          </a:p>
          <a:p>
            <a:pPr algn="ctr">
              <a:lnSpc>
                <a:spcPts val="2882"/>
              </a:lnSpc>
            </a:pPr>
          </a:p>
          <a:p>
            <a:pPr algn="ctr">
              <a:lnSpc>
                <a:spcPts val="2882"/>
              </a:lnSpc>
            </a:pPr>
            <a:r>
              <a:rPr lang="en-US" sz="3202" b="true">
                <a:solidFill>
                  <a:srgbClr val="5E4840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Perioada de desfășurare mai lungă pentru o experiență mult mai frumoasă</a:t>
            </a:r>
          </a:p>
          <a:p>
            <a:pPr algn="ctr">
              <a:lnSpc>
                <a:spcPts val="2882"/>
              </a:lnSpc>
            </a:pPr>
          </a:p>
          <a:p>
            <a:pPr algn="ctr">
              <a:lnSpc>
                <a:spcPts val="2882"/>
              </a:lnSpc>
            </a:pPr>
            <a:r>
              <a:rPr lang="en-US" sz="3202" b="true">
                <a:solidFill>
                  <a:srgbClr val="5E4840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Creșterea fondurilor</a:t>
            </a:r>
          </a:p>
          <a:p>
            <a:pPr algn="ctr">
              <a:lnSpc>
                <a:spcPts val="2882"/>
              </a:lnSpc>
            </a:pPr>
          </a:p>
          <a:p>
            <a:pPr algn="ctr">
              <a:lnSpc>
                <a:spcPts val="2882"/>
              </a:lnSpc>
            </a:pPr>
            <a:r>
              <a:rPr lang="en-US" sz="3202" b="true">
                <a:solidFill>
                  <a:srgbClr val="5E4840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Mai multe experiențe , deoarece măcar o dată ar trebui să meargă un copil în timpul liceului într-un program Erasmus , mulți poate nu își permit să călătorească așa ca Erasmus le dă acesta ocazie</a:t>
            </a:r>
          </a:p>
          <a:p>
            <a:pPr algn="ctr">
              <a:lnSpc>
                <a:spcPts val="2882"/>
              </a:lnSpc>
            </a:pPr>
          </a:p>
          <a:p>
            <a:pPr algn="ctr">
              <a:lnSpc>
                <a:spcPts val="2882"/>
              </a:lnSpc>
            </a:pPr>
            <a:r>
              <a:rPr lang="en-US" sz="3202" b="true">
                <a:solidFill>
                  <a:srgbClr val="5E4840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Nu cred că sunt necesare îmbunătățiri majore, programul Erasmus fiind deja foarte bine structurat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53833" y="0"/>
            <a:ext cx="1326691" cy="1326691"/>
          </a:xfrm>
          <a:custGeom>
            <a:avLst/>
            <a:gdLst/>
            <a:ahLst/>
            <a:cxnLst/>
            <a:rect r="r" b="b" t="t" l="l"/>
            <a:pathLst>
              <a:path h="1326691" w="1326691">
                <a:moveTo>
                  <a:pt x="0" y="0"/>
                </a:moveTo>
                <a:lnTo>
                  <a:pt x="1326692" y="0"/>
                </a:lnTo>
                <a:lnTo>
                  <a:pt x="1326692" y="1326691"/>
                </a:lnTo>
                <a:lnTo>
                  <a:pt x="0" y="132669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09990">
            <a:off x="-296935" y="-548610"/>
            <a:ext cx="18881871" cy="11384220"/>
          </a:xfrm>
          <a:custGeom>
            <a:avLst/>
            <a:gdLst/>
            <a:ahLst/>
            <a:cxnLst/>
            <a:rect r="r" b="b" t="t" l="l"/>
            <a:pathLst>
              <a:path h="11384220" w="18881871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l="0" t="-78077" r="-1486" b="-8188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78953" y="-1335955"/>
            <a:ext cx="4285771" cy="12790609"/>
            <a:chOff x="0" y="0"/>
            <a:chExt cx="3263900" cy="9740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-10800000">
            <a:off x="15521821" y="-1106493"/>
            <a:ext cx="4285771" cy="12790609"/>
            <a:chOff x="0" y="0"/>
            <a:chExt cx="3263900" cy="97409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-10689152">
            <a:off x="423849" y="263254"/>
            <a:ext cx="16759866" cy="26564629"/>
          </a:xfrm>
          <a:custGeom>
            <a:avLst/>
            <a:gdLst/>
            <a:ahLst/>
            <a:cxnLst/>
            <a:rect r="r" b="b" t="t" l="l"/>
            <a:pathLst>
              <a:path h="26564629" w="16759866">
                <a:moveTo>
                  <a:pt x="0" y="0"/>
                </a:moveTo>
                <a:lnTo>
                  <a:pt x="16759866" y="0"/>
                </a:lnTo>
                <a:lnTo>
                  <a:pt x="16759866" y="26564629"/>
                </a:lnTo>
                <a:lnTo>
                  <a:pt x="0" y="265646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506818" y="1257300"/>
            <a:ext cx="12632113" cy="15102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76"/>
              </a:lnSpc>
            </a:pPr>
            <a:r>
              <a:rPr lang="en-US" sz="11302" b="true">
                <a:solidFill>
                  <a:srgbClr val="493423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Concluzie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310289" y="3792953"/>
            <a:ext cx="12211532" cy="6296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1"/>
              </a:lnSpc>
            </a:pPr>
            <a:r>
              <a:rPr lang="en-US" sz="3902" b="true">
                <a:solidFill>
                  <a:srgbClr val="4A2D0A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Erasmus+ a demonstrat că este </a:t>
            </a:r>
            <a:r>
              <a:rPr lang="en-US" sz="3902" b="true">
                <a:solidFill>
                  <a:srgbClr val="CB6CE6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un instrument eficient </a:t>
            </a:r>
            <a:r>
              <a:rPr lang="en-US" sz="3902" b="true">
                <a:solidFill>
                  <a:srgbClr val="4A2D0A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în promovarea educației și formării profesionale de calitate în Europa. </a:t>
            </a:r>
          </a:p>
          <a:p>
            <a:pPr algn="ctr">
              <a:lnSpc>
                <a:spcPts val="3551"/>
              </a:lnSpc>
            </a:pPr>
          </a:p>
          <a:p>
            <a:pPr algn="ctr">
              <a:lnSpc>
                <a:spcPts val="3551"/>
              </a:lnSpc>
            </a:pPr>
            <a:r>
              <a:rPr lang="en-US" sz="3902" b="true">
                <a:solidFill>
                  <a:srgbClr val="4A2D0A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Evoluția beneficiarilor programului reflectă nu doar </a:t>
            </a:r>
            <a:r>
              <a:rPr lang="en-US" sz="3902" b="true">
                <a:solidFill>
                  <a:srgbClr val="CB6CE6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o creștere cantitativă</a:t>
            </a:r>
            <a:r>
              <a:rPr lang="en-US" sz="3902" b="true">
                <a:solidFill>
                  <a:srgbClr val="4A2D0A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, ci și </a:t>
            </a:r>
            <a:r>
              <a:rPr lang="en-US" sz="3902" b="true">
                <a:solidFill>
                  <a:srgbClr val="CB6CE6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o diversificare a oportunităților </a:t>
            </a:r>
            <a:r>
              <a:rPr lang="en-US" sz="3902" b="true">
                <a:solidFill>
                  <a:srgbClr val="4A2D0A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disponibile tinerilor și instituțiilor VET. </a:t>
            </a:r>
          </a:p>
          <a:p>
            <a:pPr algn="ctr">
              <a:lnSpc>
                <a:spcPts val="3551"/>
              </a:lnSpc>
            </a:pPr>
          </a:p>
          <a:p>
            <a:pPr algn="ctr">
              <a:lnSpc>
                <a:spcPts val="3551"/>
              </a:lnSpc>
            </a:pPr>
            <a:r>
              <a:rPr lang="en-US" sz="3902" b="true">
                <a:solidFill>
                  <a:srgbClr val="4A2D0A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Continuarea și extinderea acestui tip de inițiative vor fi esențiale </a:t>
            </a:r>
          </a:p>
          <a:p>
            <a:pPr algn="ctr">
              <a:lnSpc>
                <a:spcPts val="3551"/>
              </a:lnSpc>
            </a:pPr>
            <a:r>
              <a:rPr lang="en-US" sz="3902" b="true">
                <a:solidFill>
                  <a:srgbClr val="4A2D0A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   pentru asigurarea unui </a:t>
            </a:r>
            <a:r>
              <a:rPr lang="en-US" sz="3902" b="true">
                <a:solidFill>
                  <a:srgbClr val="CB6CE6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viitor profesionist competitiv și adaptabil </a:t>
            </a:r>
            <a:r>
              <a:rPr lang="en-US" sz="3902" b="true">
                <a:solidFill>
                  <a:srgbClr val="4A2D0A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la nevoile societății actuale. </a:t>
            </a:r>
          </a:p>
          <a:p>
            <a:pPr algn="ctr">
              <a:lnSpc>
                <a:spcPts val="3551"/>
              </a:lnSpc>
            </a:pPr>
          </a:p>
          <a:p>
            <a:pPr algn="ctr">
              <a:lnSpc>
                <a:spcPts val="3551"/>
              </a:lnSpc>
            </a:pPr>
            <a:r>
              <a:rPr lang="en-US" sz="3902" b="true">
                <a:solidFill>
                  <a:srgbClr val="4A2D0A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              Prin urmare, susținerea programului Erasmus+ trebuie să                              </a:t>
            </a:r>
          </a:p>
          <a:p>
            <a:pPr algn="ctr">
              <a:lnSpc>
                <a:spcPts val="3551"/>
              </a:lnSpc>
            </a:pPr>
            <a:r>
              <a:rPr lang="en-US" sz="3902" b="true">
                <a:solidFill>
                  <a:srgbClr val="4A2D0A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            rămână </a:t>
            </a:r>
            <a:r>
              <a:rPr lang="en-US" sz="3902" b="true">
                <a:solidFill>
                  <a:srgbClr val="CB6CE6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o prioritate pentru toate statele </a:t>
            </a:r>
            <a:r>
              <a:rPr lang="en-US" sz="3902" b="true">
                <a:solidFill>
                  <a:srgbClr val="4A2D0A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membre ale Uniunii Europene.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-1462326" y="5288812"/>
            <a:ext cx="5853303" cy="8229600"/>
          </a:xfrm>
          <a:custGeom>
            <a:avLst/>
            <a:gdLst/>
            <a:ahLst/>
            <a:cxnLst/>
            <a:rect r="r" b="b" t="t" l="l"/>
            <a:pathLst>
              <a:path h="8229600" w="5853303">
                <a:moveTo>
                  <a:pt x="0" y="0"/>
                </a:moveTo>
                <a:lnTo>
                  <a:pt x="5853303" y="0"/>
                </a:lnTo>
                <a:lnTo>
                  <a:pt x="58533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-10622443">
            <a:off x="15046442" y="2859989"/>
            <a:ext cx="3674935" cy="3598063"/>
            <a:chOff x="0" y="0"/>
            <a:chExt cx="4899913" cy="4797417"/>
          </a:xfrm>
        </p:grpSpPr>
        <p:sp>
          <p:nvSpPr>
            <p:cNvPr name="Freeform 12" id="12"/>
            <p:cNvSpPr/>
            <p:nvPr/>
          </p:nvSpPr>
          <p:spPr>
            <a:xfrm flipH="false" flipV="false" rot="-3636955">
              <a:off x="737302" y="551435"/>
              <a:ext cx="3425310" cy="3694548"/>
            </a:xfrm>
            <a:custGeom>
              <a:avLst/>
              <a:gdLst/>
              <a:ahLst/>
              <a:cxnLst/>
              <a:rect r="r" b="b" t="t" l="l"/>
              <a:pathLst>
                <a:path h="3694548" w="3425310">
                  <a:moveTo>
                    <a:pt x="0" y="0"/>
                  </a:moveTo>
                  <a:lnTo>
                    <a:pt x="3425310" y="0"/>
                  </a:lnTo>
                  <a:lnTo>
                    <a:pt x="3425310" y="3694548"/>
                  </a:lnTo>
                  <a:lnTo>
                    <a:pt x="0" y="3694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017380" y="1211415"/>
              <a:ext cx="2508436" cy="2517878"/>
            </a:xfrm>
            <a:custGeom>
              <a:avLst/>
              <a:gdLst/>
              <a:ahLst/>
              <a:cxnLst/>
              <a:rect r="r" b="b" t="t" l="l"/>
              <a:pathLst>
                <a:path h="2517878" w="2508436">
                  <a:moveTo>
                    <a:pt x="0" y="0"/>
                  </a:moveTo>
                  <a:lnTo>
                    <a:pt x="2508436" y="0"/>
                  </a:lnTo>
                  <a:lnTo>
                    <a:pt x="2508436" y="2517879"/>
                  </a:lnTo>
                  <a:lnTo>
                    <a:pt x="0" y="2517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424516" y="1844752"/>
              <a:ext cx="2930482" cy="1468904"/>
            </a:xfrm>
            <a:custGeom>
              <a:avLst/>
              <a:gdLst/>
              <a:ahLst/>
              <a:cxnLst/>
              <a:rect r="r" b="b" t="t" l="l"/>
              <a:pathLst>
                <a:path h="1468904" w="2930482">
                  <a:moveTo>
                    <a:pt x="0" y="0"/>
                  </a:moveTo>
                  <a:lnTo>
                    <a:pt x="2930482" y="0"/>
                  </a:lnTo>
                  <a:lnTo>
                    <a:pt x="2930482" y="1468905"/>
                  </a:lnTo>
                  <a:lnTo>
                    <a:pt x="0" y="1468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53833" y="0"/>
            <a:ext cx="1326691" cy="1326691"/>
          </a:xfrm>
          <a:custGeom>
            <a:avLst/>
            <a:gdLst/>
            <a:ahLst/>
            <a:cxnLst/>
            <a:rect r="r" b="b" t="t" l="l"/>
            <a:pathLst>
              <a:path h="1326691" w="1326691">
                <a:moveTo>
                  <a:pt x="0" y="0"/>
                </a:moveTo>
                <a:lnTo>
                  <a:pt x="1326692" y="0"/>
                </a:lnTo>
                <a:lnTo>
                  <a:pt x="1326692" y="1326691"/>
                </a:lnTo>
                <a:lnTo>
                  <a:pt x="0" y="13266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09990">
            <a:off x="-296935" y="-548610"/>
            <a:ext cx="18881871" cy="11384220"/>
          </a:xfrm>
          <a:custGeom>
            <a:avLst/>
            <a:gdLst/>
            <a:ahLst/>
            <a:cxnLst/>
            <a:rect r="r" b="b" t="t" l="l"/>
            <a:pathLst>
              <a:path h="11384220" w="18881871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l="0" t="-78077" r="-1486" b="-8188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2754468" y="599614"/>
            <a:ext cx="12519703" cy="9378395"/>
          </a:xfrm>
          <a:custGeom>
            <a:avLst/>
            <a:gdLst/>
            <a:ahLst/>
            <a:cxnLst/>
            <a:rect r="r" b="b" t="t" l="l"/>
            <a:pathLst>
              <a:path h="9378395" w="12519703">
                <a:moveTo>
                  <a:pt x="0" y="0"/>
                </a:moveTo>
                <a:lnTo>
                  <a:pt x="12519703" y="0"/>
                </a:lnTo>
                <a:lnTo>
                  <a:pt x="12519703" y="9378395"/>
                </a:lnTo>
                <a:lnTo>
                  <a:pt x="0" y="93783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1778953" y="-1335955"/>
            <a:ext cx="4285771" cy="12790609"/>
            <a:chOff x="0" y="0"/>
            <a:chExt cx="3263900" cy="97409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5"/>
              <a:stretch>
                <a:fillRect l="-99892" t="0" r="-99892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-10800000">
            <a:off x="15521821" y="-1106493"/>
            <a:ext cx="4285771" cy="12790609"/>
            <a:chOff x="0" y="0"/>
            <a:chExt cx="3263900" cy="97409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5"/>
              <a:stretch>
                <a:fillRect l="-99892" t="0" r="-99892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3901450">
            <a:off x="13846173" y="7566319"/>
            <a:ext cx="2284159" cy="2370074"/>
          </a:xfrm>
          <a:custGeom>
            <a:avLst/>
            <a:gdLst/>
            <a:ahLst/>
            <a:cxnLst/>
            <a:rect r="r" b="b" t="t" l="l"/>
            <a:pathLst>
              <a:path h="2370074" w="2284159">
                <a:moveTo>
                  <a:pt x="0" y="0"/>
                </a:moveTo>
                <a:lnTo>
                  <a:pt x="2284159" y="0"/>
                </a:lnTo>
                <a:lnTo>
                  <a:pt x="2284159" y="2370074"/>
                </a:lnTo>
                <a:lnTo>
                  <a:pt x="0" y="23700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836055" y="3417706"/>
            <a:ext cx="12152198" cy="48497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49"/>
              </a:lnSpc>
            </a:pPr>
            <a:r>
              <a:rPr lang="en-US" sz="12601" b="true">
                <a:solidFill>
                  <a:srgbClr val="493423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Mulțumesc pentru </a:t>
            </a:r>
          </a:p>
          <a:p>
            <a:pPr algn="ctr">
              <a:lnSpc>
                <a:spcPts val="12349"/>
              </a:lnSpc>
            </a:pPr>
            <a:r>
              <a:rPr lang="en-US" sz="12601" b="true">
                <a:solidFill>
                  <a:srgbClr val="493423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atenție !</a:t>
            </a:r>
          </a:p>
        </p:txBody>
      </p:sp>
      <p:sp>
        <p:nvSpPr>
          <p:cNvPr name="Freeform 10" id="10"/>
          <p:cNvSpPr/>
          <p:nvPr/>
        </p:nvSpPr>
        <p:spPr>
          <a:xfrm flipH="true" flipV="false" rot="-8555375">
            <a:off x="13952307" y="-2785349"/>
            <a:ext cx="5428145" cy="6401743"/>
          </a:xfrm>
          <a:custGeom>
            <a:avLst/>
            <a:gdLst/>
            <a:ahLst/>
            <a:cxnLst/>
            <a:rect r="r" b="b" t="t" l="l"/>
            <a:pathLst>
              <a:path h="6401743" w="5428145">
                <a:moveTo>
                  <a:pt x="5428144" y="0"/>
                </a:moveTo>
                <a:lnTo>
                  <a:pt x="0" y="0"/>
                </a:lnTo>
                <a:lnTo>
                  <a:pt x="0" y="6401744"/>
                </a:lnTo>
                <a:lnTo>
                  <a:pt x="5428144" y="6401744"/>
                </a:lnTo>
                <a:lnTo>
                  <a:pt x="5428144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374084" y="1939680"/>
            <a:ext cx="3638549" cy="774019"/>
          </a:xfrm>
          <a:custGeom>
            <a:avLst/>
            <a:gdLst/>
            <a:ahLst/>
            <a:cxnLst/>
            <a:rect r="r" b="b" t="t" l="l"/>
            <a:pathLst>
              <a:path h="774019" w="3638549">
                <a:moveTo>
                  <a:pt x="0" y="0"/>
                </a:moveTo>
                <a:lnTo>
                  <a:pt x="3638550" y="0"/>
                </a:lnTo>
                <a:lnTo>
                  <a:pt x="3638550" y="774018"/>
                </a:lnTo>
                <a:lnTo>
                  <a:pt x="0" y="7740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-10800000">
            <a:off x="4403048" y="1939680"/>
            <a:ext cx="3638549" cy="774019"/>
          </a:xfrm>
          <a:custGeom>
            <a:avLst/>
            <a:gdLst/>
            <a:ahLst/>
            <a:cxnLst/>
            <a:rect r="r" b="b" t="t" l="l"/>
            <a:pathLst>
              <a:path h="774019" w="3638549">
                <a:moveTo>
                  <a:pt x="0" y="774018"/>
                </a:moveTo>
                <a:lnTo>
                  <a:pt x="3638549" y="774018"/>
                </a:lnTo>
                <a:lnTo>
                  <a:pt x="3638549" y="0"/>
                </a:lnTo>
                <a:lnTo>
                  <a:pt x="0" y="0"/>
                </a:lnTo>
                <a:lnTo>
                  <a:pt x="0" y="77401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1318415">
            <a:off x="-542780" y="6057428"/>
            <a:ext cx="5428145" cy="6401743"/>
          </a:xfrm>
          <a:custGeom>
            <a:avLst/>
            <a:gdLst/>
            <a:ahLst/>
            <a:cxnLst/>
            <a:rect r="r" b="b" t="t" l="l"/>
            <a:pathLst>
              <a:path h="6401743" w="5428145">
                <a:moveTo>
                  <a:pt x="5428145" y="0"/>
                </a:moveTo>
                <a:lnTo>
                  <a:pt x="0" y="0"/>
                </a:lnTo>
                <a:lnTo>
                  <a:pt x="0" y="6401744"/>
                </a:lnTo>
                <a:lnTo>
                  <a:pt x="5428145" y="6401744"/>
                </a:lnTo>
                <a:lnTo>
                  <a:pt x="5428145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6717363" y="2110477"/>
            <a:ext cx="4853275" cy="441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38"/>
              </a:lnSpc>
            </a:pPr>
            <a:r>
              <a:rPr lang="en-US" sz="2990" b="true">
                <a:solidFill>
                  <a:srgbClr val="7E483B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www.reallygreatsite.com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5790671" y="5007114"/>
            <a:ext cx="1406488" cy="1468408"/>
          </a:xfrm>
          <a:custGeom>
            <a:avLst/>
            <a:gdLst/>
            <a:ahLst/>
            <a:cxnLst/>
            <a:rect r="r" b="b" t="t" l="l"/>
            <a:pathLst>
              <a:path h="1468408" w="1406488">
                <a:moveTo>
                  <a:pt x="0" y="0"/>
                </a:moveTo>
                <a:lnTo>
                  <a:pt x="1406488" y="0"/>
                </a:lnTo>
                <a:lnTo>
                  <a:pt x="1406488" y="1468408"/>
                </a:lnTo>
                <a:lnTo>
                  <a:pt x="0" y="14684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7467844">
            <a:off x="1911345" y="354652"/>
            <a:ext cx="2284159" cy="2370074"/>
          </a:xfrm>
          <a:custGeom>
            <a:avLst/>
            <a:gdLst/>
            <a:ahLst/>
            <a:cxnLst/>
            <a:rect r="r" b="b" t="t" l="l"/>
            <a:pathLst>
              <a:path h="2370074" w="2284159">
                <a:moveTo>
                  <a:pt x="0" y="0"/>
                </a:moveTo>
                <a:lnTo>
                  <a:pt x="2284159" y="0"/>
                </a:lnTo>
                <a:lnTo>
                  <a:pt x="2284159" y="2370074"/>
                </a:lnTo>
                <a:lnTo>
                  <a:pt x="0" y="23700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5274171" y="4195924"/>
            <a:ext cx="1033001" cy="1078478"/>
          </a:xfrm>
          <a:custGeom>
            <a:avLst/>
            <a:gdLst/>
            <a:ahLst/>
            <a:cxnLst/>
            <a:rect r="r" b="b" t="t" l="l"/>
            <a:pathLst>
              <a:path h="1078478" w="1033001">
                <a:moveTo>
                  <a:pt x="0" y="0"/>
                </a:moveTo>
                <a:lnTo>
                  <a:pt x="1033001" y="0"/>
                </a:lnTo>
                <a:lnTo>
                  <a:pt x="1033001" y="1078478"/>
                </a:lnTo>
                <a:lnTo>
                  <a:pt x="0" y="10784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28700" y="3151912"/>
            <a:ext cx="1406488" cy="1468408"/>
          </a:xfrm>
          <a:custGeom>
            <a:avLst/>
            <a:gdLst/>
            <a:ahLst/>
            <a:cxnLst/>
            <a:rect r="r" b="b" t="t" l="l"/>
            <a:pathLst>
              <a:path h="1468408" w="1406488">
                <a:moveTo>
                  <a:pt x="0" y="0"/>
                </a:moveTo>
                <a:lnTo>
                  <a:pt x="1406488" y="0"/>
                </a:lnTo>
                <a:lnTo>
                  <a:pt x="1406488" y="1468408"/>
                </a:lnTo>
                <a:lnTo>
                  <a:pt x="0" y="14684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654792" y="4467875"/>
            <a:ext cx="1033001" cy="1078478"/>
          </a:xfrm>
          <a:custGeom>
            <a:avLst/>
            <a:gdLst/>
            <a:ahLst/>
            <a:cxnLst/>
            <a:rect r="r" b="b" t="t" l="l"/>
            <a:pathLst>
              <a:path h="1078478" w="1033001">
                <a:moveTo>
                  <a:pt x="0" y="0"/>
                </a:moveTo>
                <a:lnTo>
                  <a:pt x="1033001" y="0"/>
                </a:lnTo>
                <a:lnTo>
                  <a:pt x="1033001" y="1078478"/>
                </a:lnTo>
                <a:lnTo>
                  <a:pt x="0" y="10784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53833" y="0"/>
            <a:ext cx="1326691" cy="1326691"/>
          </a:xfrm>
          <a:custGeom>
            <a:avLst/>
            <a:gdLst/>
            <a:ahLst/>
            <a:cxnLst/>
            <a:rect r="r" b="b" t="t" l="l"/>
            <a:pathLst>
              <a:path h="1326691" w="1326691">
                <a:moveTo>
                  <a:pt x="0" y="0"/>
                </a:moveTo>
                <a:lnTo>
                  <a:pt x="1326692" y="0"/>
                </a:lnTo>
                <a:lnTo>
                  <a:pt x="1326692" y="1326691"/>
                </a:lnTo>
                <a:lnTo>
                  <a:pt x="0" y="13266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09990">
            <a:off x="-296935" y="-548610"/>
            <a:ext cx="18881871" cy="11384220"/>
          </a:xfrm>
          <a:custGeom>
            <a:avLst/>
            <a:gdLst/>
            <a:ahLst/>
            <a:cxnLst/>
            <a:rect r="r" b="b" t="t" l="l"/>
            <a:pathLst>
              <a:path h="11384220" w="18881871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l="0" t="-78077" r="-1486" b="-8188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78953" y="-1335955"/>
            <a:ext cx="4285771" cy="12790609"/>
            <a:chOff x="0" y="0"/>
            <a:chExt cx="3263900" cy="9740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836385" y="649745"/>
            <a:ext cx="12355869" cy="9278134"/>
          </a:xfrm>
          <a:custGeom>
            <a:avLst/>
            <a:gdLst/>
            <a:ahLst/>
            <a:cxnLst/>
            <a:rect r="r" b="b" t="t" l="l"/>
            <a:pathLst>
              <a:path h="9278134" w="12355869">
                <a:moveTo>
                  <a:pt x="0" y="0"/>
                </a:moveTo>
                <a:lnTo>
                  <a:pt x="12355869" y="0"/>
                </a:lnTo>
                <a:lnTo>
                  <a:pt x="12355869" y="9278134"/>
                </a:lnTo>
                <a:lnTo>
                  <a:pt x="0" y="92781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-10800000">
            <a:off x="15521821" y="-1106493"/>
            <a:ext cx="4285771" cy="12790609"/>
            <a:chOff x="0" y="0"/>
            <a:chExt cx="3263900" cy="97409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-5871250" y="525373"/>
            <a:ext cx="9981922" cy="3720535"/>
          </a:xfrm>
          <a:custGeom>
            <a:avLst/>
            <a:gdLst/>
            <a:ahLst/>
            <a:cxnLst/>
            <a:rect r="r" b="b" t="t" l="l"/>
            <a:pathLst>
              <a:path h="3720535" w="9981922">
                <a:moveTo>
                  <a:pt x="0" y="0"/>
                </a:moveTo>
                <a:lnTo>
                  <a:pt x="9981922" y="0"/>
                </a:lnTo>
                <a:lnTo>
                  <a:pt x="9981922" y="3720534"/>
                </a:lnTo>
                <a:lnTo>
                  <a:pt x="0" y="37205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589354" y="3913641"/>
            <a:ext cx="2608815" cy="554966"/>
          </a:xfrm>
          <a:custGeom>
            <a:avLst/>
            <a:gdLst/>
            <a:ahLst/>
            <a:cxnLst/>
            <a:rect r="r" b="b" t="t" l="l"/>
            <a:pathLst>
              <a:path h="554966" w="2608815">
                <a:moveTo>
                  <a:pt x="0" y="0"/>
                </a:moveTo>
                <a:lnTo>
                  <a:pt x="2608815" y="0"/>
                </a:lnTo>
                <a:lnTo>
                  <a:pt x="2608815" y="554966"/>
                </a:lnTo>
                <a:lnTo>
                  <a:pt x="0" y="5549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-10800000">
            <a:off x="5816488" y="3913641"/>
            <a:ext cx="2625895" cy="558600"/>
          </a:xfrm>
          <a:custGeom>
            <a:avLst/>
            <a:gdLst/>
            <a:ahLst/>
            <a:cxnLst/>
            <a:rect r="r" b="b" t="t" l="l"/>
            <a:pathLst>
              <a:path h="558600" w="2625895">
                <a:moveTo>
                  <a:pt x="0" y="558600"/>
                </a:moveTo>
                <a:lnTo>
                  <a:pt x="2625896" y="558600"/>
                </a:lnTo>
                <a:lnTo>
                  <a:pt x="2625896" y="0"/>
                </a:lnTo>
                <a:lnTo>
                  <a:pt x="0" y="0"/>
                </a:lnTo>
                <a:lnTo>
                  <a:pt x="0" y="5586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1314390">
            <a:off x="16053445" y="-1516125"/>
            <a:ext cx="2900762" cy="3009869"/>
          </a:xfrm>
          <a:custGeom>
            <a:avLst/>
            <a:gdLst/>
            <a:ahLst/>
            <a:cxnLst/>
            <a:rect r="r" b="b" t="t" l="l"/>
            <a:pathLst>
              <a:path h="3009869" w="2900762">
                <a:moveTo>
                  <a:pt x="0" y="0"/>
                </a:moveTo>
                <a:lnTo>
                  <a:pt x="2900762" y="0"/>
                </a:lnTo>
                <a:lnTo>
                  <a:pt x="2900762" y="3009869"/>
                </a:lnTo>
                <a:lnTo>
                  <a:pt x="0" y="300986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10178534">
            <a:off x="-1200889" y="8586103"/>
            <a:ext cx="3535729" cy="3668720"/>
          </a:xfrm>
          <a:custGeom>
            <a:avLst/>
            <a:gdLst/>
            <a:ahLst/>
            <a:cxnLst/>
            <a:rect r="r" b="b" t="t" l="l"/>
            <a:pathLst>
              <a:path h="3668720" w="3535729">
                <a:moveTo>
                  <a:pt x="0" y="0"/>
                </a:moveTo>
                <a:lnTo>
                  <a:pt x="3535729" y="0"/>
                </a:lnTo>
                <a:lnTo>
                  <a:pt x="3535729" y="3668720"/>
                </a:lnTo>
                <a:lnTo>
                  <a:pt x="0" y="3668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590008" y="1337739"/>
            <a:ext cx="9998693" cy="7523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3"/>
              </a:lnSpc>
            </a:pPr>
            <a:r>
              <a:rPr lang="en-US" sz="4002" b="true">
                <a:solidFill>
                  <a:srgbClr val="5E4840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Evoluția beneficiarilor Erasmus+ în domeniul educației și formării profesionale încapsulează o schimbare către o abordare a educației profesionale mai incluzivă, mai receptivă și orientată către competențe.</a:t>
            </a:r>
          </a:p>
          <a:p>
            <a:pPr algn="ctr">
              <a:lnSpc>
                <a:spcPts val="4963"/>
              </a:lnSpc>
            </a:pPr>
          </a:p>
          <a:p>
            <a:pPr algn="ctr">
              <a:lnSpc>
                <a:spcPts val="4963"/>
              </a:lnSpc>
            </a:pPr>
          </a:p>
          <a:p>
            <a:pPr algn="ctr">
              <a:lnSpc>
                <a:spcPts val="4963"/>
              </a:lnSpc>
            </a:pPr>
            <a:r>
              <a:rPr lang="en-US" sz="4002" b="true">
                <a:solidFill>
                  <a:srgbClr val="5E4840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Monitorizarea și evaluarea continuă participanților și a rezultatelor vor fi esențiale pentru modelarea viitorului învățământului profesional și tehnic în cadrul Erasmus+, asigurându-se că acesta rămâne un catalizator pentru dezvoltarea personală și progresul societății. 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703325" y="5556929"/>
            <a:ext cx="1406488" cy="1468408"/>
          </a:xfrm>
          <a:custGeom>
            <a:avLst/>
            <a:gdLst/>
            <a:ahLst/>
            <a:cxnLst/>
            <a:rect r="r" b="b" t="t" l="l"/>
            <a:pathLst>
              <a:path h="1468408" w="1406488">
                <a:moveTo>
                  <a:pt x="0" y="0"/>
                </a:moveTo>
                <a:lnTo>
                  <a:pt x="1406488" y="0"/>
                </a:lnTo>
                <a:lnTo>
                  <a:pt x="1406488" y="1468408"/>
                </a:lnTo>
                <a:lnTo>
                  <a:pt x="0" y="14684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93312" y="6570249"/>
            <a:ext cx="1033001" cy="1078478"/>
          </a:xfrm>
          <a:custGeom>
            <a:avLst/>
            <a:gdLst/>
            <a:ahLst/>
            <a:cxnLst/>
            <a:rect r="r" b="b" t="t" l="l"/>
            <a:pathLst>
              <a:path h="1078478" w="1033001">
                <a:moveTo>
                  <a:pt x="0" y="0"/>
                </a:moveTo>
                <a:lnTo>
                  <a:pt x="1033002" y="0"/>
                </a:lnTo>
                <a:lnTo>
                  <a:pt x="1033002" y="1078478"/>
                </a:lnTo>
                <a:lnTo>
                  <a:pt x="0" y="10784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582779" y="2445233"/>
            <a:ext cx="1406488" cy="1468408"/>
          </a:xfrm>
          <a:custGeom>
            <a:avLst/>
            <a:gdLst/>
            <a:ahLst/>
            <a:cxnLst/>
            <a:rect r="r" b="b" t="t" l="l"/>
            <a:pathLst>
              <a:path h="1468408" w="1406488">
                <a:moveTo>
                  <a:pt x="0" y="0"/>
                </a:moveTo>
                <a:lnTo>
                  <a:pt x="1406488" y="0"/>
                </a:lnTo>
                <a:lnTo>
                  <a:pt x="1406488" y="1468408"/>
                </a:lnTo>
                <a:lnTo>
                  <a:pt x="0" y="14684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5225217" y="3706668"/>
            <a:ext cx="1033001" cy="1078478"/>
          </a:xfrm>
          <a:custGeom>
            <a:avLst/>
            <a:gdLst/>
            <a:ahLst/>
            <a:cxnLst/>
            <a:rect r="r" b="b" t="t" l="l"/>
            <a:pathLst>
              <a:path h="1078478" w="1033001">
                <a:moveTo>
                  <a:pt x="0" y="0"/>
                </a:moveTo>
                <a:lnTo>
                  <a:pt x="1033001" y="0"/>
                </a:lnTo>
                <a:lnTo>
                  <a:pt x="1033001" y="1078478"/>
                </a:lnTo>
                <a:lnTo>
                  <a:pt x="0" y="10784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8660265" y="3898054"/>
            <a:ext cx="708108" cy="739282"/>
          </a:xfrm>
          <a:custGeom>
            <a:avLst/>
            <a:gdLst/>
            <a:ahLst/>
            <a:cxnLst/>
            <a:rect r="r" b="b" t="t" l="l"/>
            <a:pathLst>
              <a:path h="739282" w="708108">
                <a:moveTo>
                  <a:pt x="0" y="0"/>
                </a:moveTo>
                <a:lnTo>
                  <a:pt x="708108" y="0"/>
                </a:lnTo>
                <a:lnTo>
                  <a:pt x="708108" y="739282"/>
                </a:lnTo>
                <a:lnTo>
                  <a:pt x="0" y="7392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53833" y="0"/>
            <a:ext cx="1326691" cy="1326691"/>
          </a:xfrm>
          <a:custGeom>
            <a:avLst/>
            <a:gdLst/>
            <a:ahLst/>
            <a:cxnLst/>
            <a:rect r="r" b="b" t="t" l="l"/>
            <a:pathLst>
              <a:path h="1326691" w="1326691">
                <a:moveTo>
                  <a:pt x="0" y="0"/>
                </a:moveTo>
                <a:lnTo>
                  <a:pt x="1326692" y="0"/>
                </a:lnTo>
                <a:lnTo>
                  <a:pt x="1326692" y="1326691"/>
                </a:lnTo>
                <a:lnTo>
                  <a:pt x="0" y="132669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09990">
            <a:off x="-296935" y="-548610"/>
            <a:ext cx="18881871" cy="11384220"/>
          </a:xfrm>
          <a:custGeom>
            <a:avLst/>
            <a:gdLst/>
            <a:ahLst/>
            <a:cxnLst/>
            <a:rect r="r" b="b" t="t" l="l"/>
            <a:pathLst>
              <a:path h="11384220" w="18881871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l="0" t="-78077" r="-1486" b="-8188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78953" y="-1335955"/>
            <a:ext cx="4285771" cy="12790609"/>
            <a:chOff x="0" y="0"/>
            <a:chExt cx="3263900" cy="9740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-10800000">
            <a:off x="15521821" y="-1106493"/>
            <a:ext cx="4285771" cy="12790609"/>
            <a:chOff x="0" y="0"/>
            <a:chExt cx="3263900" cy="97409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4344886" y="1669331"/>
            <a:ext cx="4694339" cy="8722590"/>
          </a:xfrm>
          <a:custGeom>
            <a:avLst/>
            <a:gdLst/>
            <a:ahLst/>
            <a:cxnLst/>
            <a:rect r="r" b="b" t="t" l="l"/>
            <a:pathLst>
              <a:path h="8722590" w="4694339">
                <a:moveTo>
                  <a:pt x="0" y="0"/>
                </a:moveTo>
                <a:lnTo>
                  <a:pt x="4694339" y="0"/>
                </a:lnTo>
                <a:lnTo>
                  <a:pt x="4694339" y="8722590"/>
                </a:lnTo>
                <a:lnTo>
                  <a:pt x="0" y="872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411953" y="326639"/>
            <a:ext cx="12109868" cy="12549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27"/>
              </a:lnSpc>
            </a:pPr>
            <a:r>
              <a:rPr lang="en-US" sz="4823" b="true">
                <a:solidFill>
                  <a:srgbClr val="F3F1DB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Principalele tendințe observate în evoluția beneficiarilor Erasmus+ VET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9144000" y="1669331"/>
            <a:ext cx="4694339" cy="8722590"/>
          </a:xfrm>
          <a:custGeom>
            <a:avLst/>
            <a:gdLst/>
            <a:ahLst/>
            <a:cxnLst/>
            <a:rect r="r" b="b" t="t" l="l"/>
            <a:pathLst>
              <a:path h="8722590" w="4694339">
                <a:moveTo>
                  <a:pt x="0" y="0"/>
                </a:moveTo>
                <a:lnTo>
                  <a:pt x="4694339" y="0"/>
                </a:lnTo>
                <a:lnTo>
                  <a:pt x="4694339" y="8722590"/>
                </a:lnTo>
                <a:lnTo>
                  <a:pt x="0" y="872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943515" y="1669331"/>
            <a:ext cx="4694339" cy="8722590"/>
          </a:xfrm>
          <a:custGeom>
            <a:avLst/>
            <a:gdLst/>
            <a:ahLst/>
            <a:cxnLst/>
            <a:rect r="r" b="b" t="t" l="l"/>
            <a:pathLst>
              <a:path h="8722590" w="4694339">
                <a:moveTo>
                  <a:pt x="0" y="0"/>
                </a:moveTo>
                <a:lnTo>
                  <a:pt x="4694340" y="0"/>
                </a:lnTo>
                <a:lnTo>
                  <a:pt x="4694340" y="8722590"/>
                </a:lnTo>
                <a:lnTo>
                  <a:pt x="0" y="872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150962">
            <a:off x="16057927" y="-1048921"/>
            <a:ext cx="3832577" cy="3910793"/>
          </a:xfrm>
          <a:custGeom>
            <a:avLst/>
            <a:gdLst/>
            <a:ahLst/>
            <a:cxnLst/>
            <a:rect r="r" b="b" t="t" l="l"/>
            <a:pathLst>
              <a:path h="3910793" w="3832577">
                <a:moveTo>
                  <a:pt x="0" y="0"/>
                </a:moveTo>
                <a:lnTo>
                  <a:pt x="3832577" y="0"/>
                </a:lnTo>
                <a:lnTo>
                  <a:pt x="3832577" y="3910793"/>
                </a:lnTo>
                <a:lnTo>
                  <a:pt x="0" y="39107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348954" y="1669331"/>
            <a:ext cx="4694339" cy="8722590"/>
          </a:xfrm>
          <a:custGeom>
            <a:avLst/>
            <a:gdLst/>
            <a:ahLst/>
            <a:cxnLst/>
            <a:rect r="r" b="b" t="t" l="l"/>
            <a:pathLst>
              <a:path h="8722590" w="4694339">
                <a:moveTo>
                  <a:pt x="0" y="0"/>
                </a:moveTo>
                <a:lnTo>
                  <a:pt x="4694340" y="0"/>
                </a:lnTo>
                <a:lnTo>
                  <a:pt x="4694340" y="8722590"/>
                </a:lnTo>
                <a:lnTo>
                  <a:pt x="0" y="872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84504" y="4936260"/>
            <a:ext cx="3027425" cy="3349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60"/>
              </a:lnSpc>
            </a:pPr>
            <a:r>
              <a:rPr lang="en-US" sz="3547" b="true">
                <a:solidFill>
                  <a:srgbClr val="4A2D0A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S-a observat o tendință ascendentă în numărul de elevi, profesori și personal implicat în mobilități VET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7426" y="2900521"/>
            <a:ext cx="3961580" cy="1369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3551" b="true">
                <a:solidFill>
                  <a:srgbClr val="493423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Creșterea numărului de participanți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571764" y="3123406"/>
            <a:ext cx="3961580" cy="924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3551" b="true">
                <a:solidFill>
                  <a:srgbClr val="493423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Incluziune </a:t>
            </a:r>
          </a:p>
          <a:p>
            <a:pPr algn="ctr">
              <a:lnSpc>
                <a:spcPts val="3480"/>
              </a:lnSpc>
            </a:pPr>
            <a:r>
              <a:rPr lang="en-US" sz="3551" b="true">
                <a:solidFill>
                  <a:srgbClr val="493423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sporită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510580" y="3123406"/>
            <a:ext cx="3961580" cy="924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3551" b="true">
                <a:solidFill>
                  <a:srgbClr val="493423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Extinderea geografică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711265" y="2900521"/>
            <a:ext cx="3961580" cy="1369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3551" b="true">
                <a:solidFill>
                  <a:srgbClr val="493423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Diversificarea profilului beneficiarilor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776973" y="4936260"/>
            <a:ext cx="3027425" cy="3349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60"/>
              </a:lnSpc>
            </a:pPr>
            <a:r>
              <a:rPr lang="en-US" sz="3547" b="true">
                <a:solidFill>
                  <a:srgbClr val="4A2D0A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Eforturi concentrate pentru a implica persoane din medii defavorizate sau cu nevoi speciale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867900" y="4936260"/>
            <a:ext cx="3027425" cy="3349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60"/>
              </a:lnSpc>
            </a:pPr>
            <a:r>
              <a:rPr lang="en-US" sz="3547" b="true">
                <a:solidFill>
                  <a:srgbClr val="4A2D0A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Participarea țărilor non-UE a crescut, oferind oportunități de schimb și colaborare la nivel global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230980" y="4936260"/>
            <a:ext cx="3027425" cy="3349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60"/>
              </a:lnSpc>
            </a:pPr>
            <a:r>
              <a:rPr lang="en-US" sz="3547" b="true">
                <a:solidFill>
                  <a:srgbClr val="4A2D0A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Inițial focusat pe elevi, programul s-a extins pentru a include formatori, mentori și profesioniști din industrie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53833" y="0"/>
            <a:ext cx="1326691" cy="1326691"/>
          </a:xfrm>
          <a:custGeom>
            <a:avLst/>
            <a:gdLst/>
            <a:ahLst/>
            <a:cxnLst/>
            <a:rect r="r" b="b" t="t" l="l"/>
            <a:pathLst>
              <a:path h="1326691" w="1326691">
                <a:moveTo>
                  <a:pt x="0" y="0"/>
                </a:moveTo>
                <a:lnTo>
                  <a:pt x="1326692" y="0"/>
                </a:lnTo>
                <a:lnTo>
                  <a:pt x="1326692" y="1326691"/>
                </a:lnTo>
                <a:lnTo>
                  <a:pt x="0" y="13266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09990">
            <a:off x="-296935" y="-548610"/>
            <a:ext cx="18881871" cy="11384220"/>
          </a:xfrm>
          <a:custGeom>
            <a:avLst/>
            <a:gdLst/>
            <a:ahLst/>
            <a:cxnLst/>
            <a:rect r="r" b="b" t="t" l="l"/>
            <a:pathLst>
              <a:path h="11384220" w="18881871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l="0" t="-78077" r="-1486" b="-8188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78953" y="-1335955"/>
            <a:ext cx="4285771" cy="12790609"/>
            <a:chOff x="0" y="0"/>
            <a:chExt cx="3263900" cy="9740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-10800000">
            <a:off x="15521821" y="-1106493"/>
            <a:ext cx="4285771" cy="12790609"/>
            <a:chOff x="0" y="0"/>
            <a:chExt cx="3263900" cy="97409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4344886" y="1669331"/>
            <a:ext cx="4694339" cy="8722590"/>
          </a:xfrm>
          <a:custGeom>
            <a:avLst/>
            <a:gdLst/>
            <a:ahLst/>
            <a:cxnLst/>
            <a:rect r="r" b="b" t="t" l="l"/>
            <a:pathLst>
              <a:path h="8722590" w="4694339">
                <a:moveTo>
                  <a:pt x="0" y="0"/>
                </a:moveTo>
                <a:lnTo>
                  <a:pt x="4694339" y="0"/>
                </a:lnTo>
                <a:lnTo>
                  <a:pt x="4694339" y="8722590"/>
                </a:lnTo>
                <a:lnTo>
                  <a:pt x="0" y="872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411953" y="326639"/>
            <a:ext cx="12109868" cy="12549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27"/>
              </a:lnSpc>
            </a:pPr>
            <a:r>
              <a:rPr lang="en-US" sz="4823" b="true">
                <a:solidFill>
                  <a:srgbClr val="F3F1DB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Principalele tendințe observate în evoluția beneficiarilor Erasmus+ VET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9144000" y="1669331"/>
            <a:ext cx="4694339" cy="8722590"/>
          </a:xfrm>
          <a:custGeom>
            <a:avLst/>
            <a:gdLst/>
            <a:ahLst/>
            <a:cxnLst/>
            <a:rect r="r" b="b" t="t" l="l"/>
            <a:pathLst>
              <a:path h="8722590" w="4694339">
                <a:moveTo>
                  <a:pt x="0" y="0"/>
                </a:moveTo>
                <a:lnTo>
                  <a:pt x="4694339" y="0"/>
                </a:lnTo>
                <a:lnTo>
                  <a:pt x="4694339" y="8722590"/>
                </a:lnTo>
                <a:lnTo>
                  <a:pt x="0" y="872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943515" y="1669331"/>
            <a:ext cx="4694339" cy="8722590"/>
          </a:xfrm>
          <a:custGeom>
            <a:avLst/>
            <a:gdLst/>
            <a:ahLst/>
            <a:cxnLst/>
            <a:rect r="r" b="b" t="t" l="l"/>
            <a:pathLst>
              <a:path h="8722590" w="4694339">
                <a:moveTo>
                  <a:pt x="0" y="0"/>
                </a:moveTo>
                <a:lnTo>
                  <a:pt x="4694340" y="0"/>
                </a:lnTo>
                <a:lnTo>
                  <a:pt x="4694340" y="8722590"/>
                </a:lnTo>
                <a:lnTo>
                  <a:pt x="0" y="872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150962">
            <a:off x="16057927" y="-1048921"/>
            <a:ext cx="3832577" cy="3910793"/>
          </a:xfrm>
          <a:custGeom>
            <a:avLst/>
            <a:gdLst/>
            <a:ahLst/>
            <a:cxnLst/>
            <a:rect r="r" b="b" t="t" l="l"/>
            <a:pathLst>
              <a:path h="3910793" w="3832577">
                <a:moveTo>
                  <a:pt x="0" y="0"/>
                </a:moveTo>
                <a:lnTo>
                  <a:pt x="3832577" y="0"/>
                </a:lnTo>
                <a:lnTo>
                  <a:pt x="3832577" y="3910793"/>
                </a:lnTo>
                <a:lnTo>
                  <a:pt x="0" y="39107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348954" y="1669331"/>
            <a:ext cx="4694339" cy="8722590"/>
          </a:xfrm>
          <a:custGeom>
            <a:avLst/>
            <a:gdLst/>
            <a:ahLst/>
            <a:cxnLst/>
            <a:rect r="r" b="b" t="t" l="l"/>
            <a:pathLst>
              <a:path h="8722590" w="4694339">
                <a:moveTo>
                  <a:pt x="0" y="0"/>
                </a:moveTo>
                <a:lnTo>
                  <a:pt x="4694340" y="0"/>
                </a:lnTo>
                <a:lnTo>
                  <a:pt x="4694340" y="8722590"/>
                </a:lnTo>
                <a:lnTo>
                  <a:pt x="0" y="872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84504" y="4936260"/>
            <a:ext cx="3027425" cy="2396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60"/>
              </a:lnSpc>
            </a:pPr>
            <a:r>
              <a:rPr lang="en-US" sz="3547" b="true">
                <a:solidFill>
                  <a:srgbClr val="4A2D0A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Orientare către competențe cerute pe piața muncii și sectoare emergente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78531" y="2900521"/>
            <a:ext cx="3599630" cy="1369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3551" b="true">
                <a:solidFill>
                  <a:srgbClr val="493423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Adaptare la nevoile pieței muncii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571764" y="3123406"/>
            <a:ext cx="3961580" cy="924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3551" b="true">
                <a:solidFill>
                  <a:srgbClr val="493423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Recunoașterea competențelor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510580" y="3123406"/>
            <a:ext cx="3961580" cy="924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3551" b="true">
                <a:solidFill>
                  <a:srgbClr val="493423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Focus pe sustenabilitate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711265" y="3569176"/>
            <a:ext cx="3961580" cy="4783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3551" b="true">
                <a:solidFill>
                  <a:srgbClr val="493423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Digitalizare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776973" y="4936260"/>
            <a:ext cx="3027425" cy="3349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60"/>
              </a:lnSpc>
            </a:pPr>
            <a:r>
              <a:rPr lang="en-US" sz="3547" b="true">
                <a:solidFill>
                  <a:srgbClr val="4A2D0A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Implementarea și îmbunătățirea instrumentelor de recunoaștere a competențelor dobândite (ex. Europass)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867900" y="4936260"/>
            <a:ext cx="3027425" cy="3349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60"/>
              </a:lnSpc>
            </a:pPr>
            <a:r>
              <a:rPr lang="en-US" sz="3547" b="true">
                <a:solidFill>
                  <a:srgbClr val="4A2D0A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Creșterea numărului de proiecte și mobilități axate pe competențe verzi și economie circulară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230980" y="4936260"/>
            <a:ext cx="3027425" cy="3349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60"/>
              </a:lnSpc>
            </a:pPr>
            <a:r>
              <a:rPr lang="en-US" sz="3547" b="true">
                <a:solidFill>
                  <a:srgbClr val="4A2D0A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Implementarea mobilităților virtuale și a programelor mixte, accelerată de pandemia Covid-19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53833" y="0"/>
            <a:ext cx="1326691" cy="1326691"/>
          </a:xfrm>
          <a:custGeom>
            <a:avLst/>
            <a:gdLst/>
            <a:ahLst/>
            <a:cxnLst/>
            <a:rect r="r" b="b" t="t" l="l"/>
            <a:pathLst>
              <a:path h="1326691" w="1326691">
                <a:moveTo>
                  <a:pt x="0" y="0"/>
                </a:moveTo>
                <a:lnTo>
                  <a:pt x="1326692" y="0"/>
                </a:lnTo>
                <a:lnTo>
                  <a:pt x="1326692" y="1326691"/>
                </a:lnTo>
                <a:lnTo>
                  <a:pt x="0" y="13266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09990">
            <a:off x="-296935" y="-548610"/>
            <a:ext cx="18881871" cy="11384220"/>
          </a:xfrm>
          <a:custGeom>
            <a:avLst/>
            <a:gdLst/>
            <a:ahLst/>
            <a:cxnLst/>
            <a:rect r="r" b="b" t="t" l="l"/>
            <a:pathLst>
              <a:path h="11384220" w="18881871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l="0" t="-78077" r="-1486" b="-8188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78953" y="-1335955"/>
            <a:ext cx="4285771" cy="12790609"/>
            <a:chOff x="0" y="0"/>
            <a:chExt cx="3263900" cy="9740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-10800000">
            <a:off x="15521821" y="-1106493"/>
            <a:ext cx="4285771" cy="12790609"/>
            <a:chOff x="0" y="0"/>
            <a:chExt cx="3263900" cy="97409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5871250" y="525373"/>
            <a:ext cx="9981922" cy="3720535"/>
          </a:xfrm>
          <a:custGeom>
            <a:avLst/>
            <a:gdLst/>
            <a:ahLst/>
            <a:cxnLst/>
            <a:rect r="r" b="b" t="t" l="l"/>
            <a:pathLst>
              <a:path h="3720535" w="9981922">
                <a:moveTo>
                  <a:pt x="0" y="0"/>
                </a:moveTo>
                <a:lnTo>
                  <a:pt x="9981922" y="0"/>
                </a:lnTo>
                <a:lnTo>
                  <a:pt x="9981922" y="3720534"/>
                </a:lnTo>
                <a:lnTo>
                  <a:pt x="0" y="37205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652098" y="3680423"/>
            <a:ext cx="8443080" cy="6324634"/>
          </a:xfrm>
          <a:custGeom>
            <a:avLst/>
            <a:gdLst/>
            <a:ahLst/>
            <a:cxnLst/>
            <a:rect r="r" b="b" t="t" l="l"/>
            <a:pathLst>
              <a:path h="6324634" w="8443080">
                <a:moveTo>
                  <a:pt x="0" y="0"/>
                </a:moveTo>
                <a:lnTo>
                  <a:pt x="8443080" y="0"/>
                </a:lnTo>
                <a:lnTo>
                  <a:pt x="8443080" y="6324635"/>
                </a:lnTo>
                <a:lnTo>
                  <a:pt x="0" y="63246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084234" y="1123950"/>
            <a:ext cx="12697479" cy="2464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4"/>
              </a:lnSpc>
            </a:pPr>
            <a:r>
              <a:rPr lang="en-US" sz="4800" b="true">
                <a:solidFill>
                  <a:srgbClr val="F3F1DB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 Acreditarea Erasmus+ KA1 ”Qualification to European Standards” </a:t>
            </a:r>
          </a:p>
          <a:p>
            <a:pPr algn="ctr">
              <a:lnSpc>
                <a:spcPts val="784"/>
              </a:lnSpc>
            </a:pPr>
          </a:p>
          <a:p>
            <a:pPr algn="ctr">
              <a:lnSpc>
                <a:spcPts val="4214"/>
              </a:lnSpc>
            </a:pPr>
            <a:r>
              <a:rPr lang="en-US" sz="4300" b="true">
                <a:solidFill>
                  <a:srgbClr val="F3F1DB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nr. 2020-1-RO01-KA120-VET-095440</a:t>
            </a:r>
          </a:p>
          <a:p>
            <a:pPr algn="ctr">
              <a:lnSpc>
                <a:spcPts val="4704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6781713" y="1410100"/>
            <a:ext cx="1765987" cy="512890"/>
          </a:xfrm>
          <a:custGeom>
            <a:avLst/>
            <a:gdLst/>
            <a:ahLst/>
            <a:cxnLst/>
            <a:rect r="r" b="b" t="t" l="l"/>
            <a:pathLst>
              <a:path h="512890" w="1765987">
                <a:moveTo>
                  <a:pt x="0" y="0"/>
                </a:moveTo>
                <a:lnTo>
                  <a:pt x="1765987" y="0"/>
                </a:lnTo>
                <a:lnTo>
                  <a:pt x="1765987" y="512890"/>
                </a:lnTo>
                <a:lnTo>
                  <a:pt x="0" y="5128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6525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10284092">
            <a:off x="15208009" y="7427955"/>
            <a:ext cx="3147408" cy="3081570"/>
            <a:chOff x="0" y="0"/>
            <a:chExt cx="4196544" cy="4108761"/>
          </a:xfrm>
        </p:grpSpPr>
        <p:sp>
          <p:nvSpPr>
            <p:cNvPr name="Freeform 12" id="12"/>
            <p:cNvSpPr/>
            <p:nvPr/>
          </p:nvSpPr>
          <p:spPr>
            <a:xfrm flipH="false" flipV="false" rot="-3636955">
              <a:off x="631464" y="472278"/>
              <a:ext cx="2933616" cy="3164206"/>
            </a:xfrm>
            <a:custGeom>
              <a:avLst/>
              <a:gdLst/>
              <a:ahLst/>
              <a:cxnLst/>
              <a:rect r="r" b="b" t="t" l="l"/>
              <a:pathLst>
                <a:path h="3164206" w="2933616">
                  <a:moveTo>
                    <a:pt x="0" y="0"/>
                  </a:moveTo>
                  <a:lnTo>
                    <a:pt x="2933616" y="0"/>
                  </a:lnTo>
                  <a:lnTo>
                    <a:pt x="2933616" y="3164205"/>
                  </a:lnTo>
                  <a:lnTo>
                    <a:pt x="0" y="31642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871338" y="1037520"/>
              <a:ext cx="2148357" cy="2156443"/>
            </a:xfrm>
            <a:custGeom>
              <a:avLst/>
              <a:gdLst/>
              <a:ahLst/>
              <a:cxnLst/>
              <a:rect r="r" b="b" t="t" l="l"/>
              <a:pathLst>
                <a:path h="2156443" w="2148357">
                  <a:moveTo>
                    <a:pt x="0" y="0"/>
                  </a:moveTo>
                  <a:lnTo>
                    <a:pt x="2148356" y="0"/>
                  </a:lnTo>
                  <a:lnTo>
                    <a:pt x="2148356" y="2156443"/>
                  </a:lnTo>
                  <a:lnTo>
                    <a:pt x="0" y="2156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363578" y="1579943"/>
              <a:ext cx="2509819" cy="1258047"/>
            </a:xfrm>
            <a:custGeom>
              <a:avLst/>
              <a:gdLst/>
              <a:ahLst/>
              <a:cxnLst/>
              <a:rect r="r" b="b" t="t" l="l"/>
              <a:pathLst>
                <a:path h="1258047" w="2509819">
                  <a:moveTo>
                    <a:pt x="0" y="0"/>
                  </a:moveTo>
                  <a:lnTo>
                    <a:pt x="2509819" y="0"/>
                  </a:lnTo>
                  <a:lnTo>
                    <a:pt x="2509819" y="1258047"/>
                  </a:lnTo>
                  <a:lnTo>
                    <a:pt x="0" y="12580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true" flipV="false" rot="0">
            <a:off x="145706" y="1922990"/>
            <a:ext cx="1765987" cy="512890"/>
          </a:xfrm>
          <a:custGeom>
            <a:avLst/>
            <a:gdLst/>
            <a:ahLst/>
            <a:cxnLst/>
            <a:rect r="r" b="b" t="t" l="l"/>
            <a:pathLst>
              <a:path h="512890" w="1765987">
                <a:moveTo>
                  <a:pt x="1765988" y="0"/>
                </a:moveTo>
                <a:lnTo>
                  <a:pt x="0" y="0"/>
                </a:lnTo>
                <a:lnTo>
                  <a:pt x="0" y="512890"/>
                </a:lnTo>
                <a:lnTo>
                  <a:pt x="1765988" y="512890"/>
                </a:lnTo>
                <a:lnTo>
                  <a:pt x="176598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6525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998334" y="3680423"/>
            <a:ext cx="5750608" cy="5750608"/>
          </a:xfrm>
          <a:custGeom>
            <a:avLst/>
            <a:gdLst/>
            <a:ahLst/>
            <a:cxnLst/>
            <a:rect r="r" b="b" t="t" l="l"/>
            <a:pathLst>
              <a:path h="5750608" w="5750608">
                <a:moveTo>
                  <a:pt x="0" y="0"/>
                </a:moveTo>
                <a:lnTo>
                  <a:pt x="5750608" y="0"/>
                </a:lnTo>
                <a:lnTo>
                  <a:pt x="5750608" y="5750608"/>
                </a:lnTo>
                <a:lnTo>
                  <a:pt x="0" y="575060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226309" y="4395652"/>
            <a:ext cx="7011532" cy="5666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073"/>
              </a:lnSpc>
            </a:pPr>
            <a:r>
              <a:rPr lang="en-US" sz="3702" b="true">
                <a:solidFill>
                  <a:srgbClr val="7E483B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 Scopul acreditării</a:t>
            </a:r>
            <a:r>
              <a:rPr lang="en-US" sz="3702" b="true">
                <a:solidFill>
                  <a:srgbClr val="F3F1DB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: satisfacerea nevoii exprimată de profesorii și elevii școlii privind facilitarea </a:t>
            </a:r>
            <a:r>
              <a:rPr lang="en-US" sz="3702" b="true">
                <a:solidFill>
                  <a:srgbClr val="7E483B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inserției pe piața muncii</a:t>
            </a:r>
            <a:r>
              <a:rPr lang="en-US" sz="3702" b="true">
                <a:solidFill>
                  <a:srgbClr val="F3F1DB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 prin compatibilizarea competențelor dobândite la finalul liceului și cele cerute pe piața muncii în domeniul economic, turism, gastronomie, dat fiind numărul mic de angajări înregistrate după finalizarea liceului și a facultății (aproximativ 30 % anual).</a:t>
            </a:r>
          </a:p>
          <a:p>
            <a:pPr algn="r">
              <a:lnSpc>
                <a:spcPts val="4073"/>
              </a:lnSpc>
            </a:pP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53833" y="0"/>
            <a:ext cx="1326691" cy="1326691"/>
          </a:xfrm>
          <a:custGeom>
            <a:avLst/>
            <a:gdLst/>
            <a:ahLst/>
            <a:cxnLst/>
            <a:rect r="r" b="b" t="t" l="l"/>
            <a:pathLst>
              <a:path h="1326691" w="1326691">
                <a:moveTo>
                  <a:pt x="0" y="0"/>
                </a:moveTo>
                <a:lnTo>
                  <a:pt x="1326692" y="0"/>
                </a:lnTo>
                <a:lnTo>
                  <a:pt x="1326692" y="1326691"/>
                </a:lnTo>
                <a:lnTo>
                  <a:pt x="0" y="132669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09990">
            <a:off x="-296935" y="-548610"/>
            <a:ext cx="18881871" cy="11384220"/>
          </a:xfrm>
          <a:custGeom>
            <a:avLst/>
            <a:gdLst/>
            <a:ahLst/>
            <a:cxnLst/>
            <a:rect r="r" b="b" t="t" l="l"/>
            <a:pathLst>
              <a:path h="11384220" w="18881871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l="0" t="-78077" r="-1486" b="-8188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78953" y="-1335955"/>
            <a:ext cx="4285771" cy="12790609"/>
            <a:chOff x="0" y="0"/>
            <a:chExt cx="3263900" cy="9740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-10800000">
            <a:off x="15521821" y="-1106493"/>
            <a:ext cx="4285771" cy="12790609"/>
            <a:chOff x="0" y="0"/>
            <a:chExt cx="3263900" cy="97409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3436529" y="971167"/>
            <a:ext cx="9981922" cy="3720535"/>
          </a:xfrm>
          <a:custGeom>
            <a:avLst/>
            <a:gdLst/>
            <a:ahLst/>
            <a:cxnLst/>
            <a:rect r="r" b="b" t="t" l="l"/>
            <a:pathLst>
              <a:path h="3720535" w="9981922">
                <a:moveTo>
                  <a:pt x="0" y="0"/>
                </a:moveTo>
                <a:lnTo>
                  <a:pt x="9981922" y="0"/>
                </a:lnTo>
                <a:lnTo>
                  <a:pt x="9981922" y="3720534"/>
                </a:lnTo>
                <a:lnTo>
                  <a:pt x="0" y="37205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35427" y="4791749"/>
            <a:ext cx="6923068" cy="5198595"/>
          </a:xfrm>
          <a:custGeom>
            <a:avLst/>
            <a:gdLst/>
            <a:ahLst/>
            <a:cxnLst/>
            <a:rect r="r" b="b" t="t" l="l"/>
            <a:pathLst>
              <a:path h="5198595" w="6923068">
                <a:moveTo>
                  <a:pt x="0" y="0"/>
                </a:moveTo>
                <a:lnTo>
                  <a:pt x="6923068" y="0"/>
                </a:lnTo>
                <a:lnTo>
                  <a:pt x="6923068" y="5198595"/>
                </a:lnTo>
                <a:lnTo>
                  <a:pt x="0" y="5198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461097" y="-45412"/>
            <a:ext cx="6923068" cy="5198595"/>
          </a:xfrm>
          <a:custGeom>
            <a:avLst/>
            <a:gdLst/>
            <a:ahLst/>
            <a:cxnLst/>
            <a:rect r="r" b="b" t="t" l="l"/>
            <a:pathLst>
              <a:path h="5198595" w="6923068">
                <a:moveTo>
                  <a:pt x="0" y="0"/>
                </a:moveTo>
                <a:lnTo>
                  <a:pt x="6923067" y="0"/>
                </a:lnTo>
                <a:lnTo>
                  <a:pt x="6923067" y="5198594"/>
                </a:lnTo>
                <a:lnTo>
                  <a:pt x="0" y="51985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-2653137" y="2639986"/>
            <a:ext cx="11411148" cy="1284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30"/>
              </a:lnSpc>
            </a:pPr>
            <a:r>
              <a:rPr lang="en-US" sz="9623" b="true">
                <a:solidFill>
                  <a:srgbClr val="F3F1DB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Obiective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4296365" y="1454069"/>
            <a:ext cx="1236381" cy="720005"/>
          </a:xfrm>
          <a:custGeom>
            <a:avLst/>
            <a:gdLst/>
            <a:ahLst/>
            <a:cxnLst/>
            <a:rect r="r" b="b" t="t" l="l"/>
            <a:pathLst>
              <a:path h="720005" w="1236381">
                <a:moveTo>
                  <a:pt x="0" y="0"/>
                </a:moveTo>
                <a:lnTo>
                  <a:pt x="1236381" y="0"/>
                </a:lnTo>
                <a:lnTo>
                  <a:pt x="1236381" y="720005"/>
                </a:lnTo>
                <a:lnTo>
                  <a:pt x="0" y="7200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73753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19127" y="5183174"/>
            <a:ext cx="6754476" cy="959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7041" b="true">
                <a:solidFill>
                  <a:srgbClr val="493423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Obiectivul 2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869374" y="1852171"/>
            <a:ext cx="5765617" cy="2707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8"/>
              </a:lnSpc>
            </a:pPr>
            <a:r>
              <a:rPr lang="en-US" sz="3347" b="true">
                <a:solidFill>
                  <a:srgbClr val="4A2D0A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Dezvoltarea a </a:t>
            </a:r>
            <a:r>
              <a:rPr lang="en-US" sz="3347" b="true">
                <a:solidFill>
                  <a:srgbClr val="CB6CE6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5 parteneriate europene durabile</a:t>
            </a:r>
            <a:r>
              <a:rPr lang="en-US" sz="3347" b="true">
                <a:solidFill>
                  <a:srgbClr val="FFEAD4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 </a:t>
            </a:r>
            <a:r>
              <a:rPr lang="en-US" sz="3347" b="true">
                <a:solidFill>
                  <a:srgbClr val="4A2D0A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ECVET în scopul consolidării capacității școlii de a oferi programe care răspund nevoilor beneficiarilor direcți / indirecți ai școlii în următorii 5 ani.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545393" y="618022"/>
            <a:ext cx="6754476" cy="959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7041" b="true">
                <a:solidFill>
                  <a:srgbClr val="493423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Obiectivul 1</a:t>
            </a:r>
          </a:p>
        </p:txBody>
      </p:sp>
      <p:sp>
        <p:nvSpPr>
          <p:cNvPr name="Freeform 15" id="15"/>
          <p:cNvSpPr/>
          <p:nvPr/>
        </p:nvSpPr>
        <p:spPr>
          <a:xfrm flipH="true" flipV="false" rot="0">
            <a:off x="383222" y="1794263"/>
            <a:ext cx="1304410" cy="759622"/>
          </a:xfrm>
          <a:custGeom>
            <a:avLst/>
            <a:gdLst/>
            <a:ahLst/>
            <a:cxnLst/>
            <a:rect r="r" b="b" t="t" l="l"/>
            <a:pathLst>
              <a:path h="759622" w="1304410">
                <a:moveTo>
                  <a:pt x="1304411" y="0"/>
                </a:moveTo>
                <a:lnTo>
                  <a:pt x="0" y="0"/>
                </a:lnTo>
                <a:lnTo>
                  <a:pt x="0" y="759622"/>
                </a:lnTo>
                <a:lnTo>
                  <a:pt x="1304411" y="759622"/>
                </a:lnTo>
                <a:lnTo>
                  <a:pt x="130441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73753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2005613">
            <a:off x="14827197" y="-927943"/>
            <a:ext cx="5853303" cy="8229600"/>
          </a:xfrm>
          <a:custGeom>
            <a:avLst/>
            <a:gdLst/>
            <a:ahLst/>
            <a:cxnLst/>
            <a:rect r="r" b="b" t="t" l="l"/>
            <a:pathLst>
              <a:path h="8229600" w="5853303">
                <a:moveTo>
                  <a:pt x="0" y="0"/>
                </a:moveTo>
                <a:lnTo>
                  <a:pt x="5853303" y="0"/>
                </a:lnTo>
                <a:lnTo>
                  <a:pt x="58533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996793" y="5288812"/>
            <a:ext cx="6923068" cy="5198595"/>
          </a:xfrm>
          <a:custGeom>
            <a:avLst/>
            <a:gdLst/>
            <a:ahLst/>
            <a:cxnLst/>
            <a:rect r="r" b="b" t="t" l="l"/>
            <a:pathLst>
              <a:path h="5198595" w="6923068">
                <a:moveTo>
                  <a:pt x="0" y="0"/>
                </a:moveTo>
                <a:lnTo>
                  <a:pt x="6923068" y="0"/>
                </a:lnTo>
                <a:lnTo>
                  <a:pt x="6923068" y="5198594"/>
                </a:lnTo>
                <a:lnTo>
                  <a:pt x="0" y="51985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0699771" y="5724781"/>
            <a:ext cx="6754476" cy="959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7041" b="true">
                <a:solidFill>
                  <a:srgbClr val="493423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Obiectivul 3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688630" y="6722271"/>
            <a:ext cx="5765617" cy="2707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8"/>
              </a:lnSpc>
            </a:pPr>
            <a:r>
              <a:rPr lang="en-US" sz="3347" b="true">
                <a:solidFill>
                  <a:srgbClr val="4A2D0A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Schimbul de bune practici, în următorii 5 ani, pentru profesorii de specialitate din școală, cu </a:t>
            </a:r>
            <a:r>
              <a:rPr lang="en-US" sz="3347" b="true">
                <a:solidFill>
                  <a:srgbClr val="CB6CE6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accent pe metodele de predare – învățare – evaluare în mediul online </a:t>
            </a:r>
            <a:r>
              <a:rPr lang="en-US" sz="3347" b="true">
                <a:solidFill>
                  <a:srgbClr val="4A2D0A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(sincron și asincron).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56157" y="6523564"/>
            <a:ext cx="5765617" cy="2707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8"/>
              </a:lnSpc>
            </a:pPr>
            <a:r>
              <a:rPr lang="en-US" sz="3347" b="true">
                <a:solidFill>
                  <a:srgbClr val="CB6CE6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Îmbunătățirea competențelor cheie – specifice </a:t>
            </a:r>
            <a:r>
              <a:rPr lang="en-US" sz="3347" b="true">
                <a:solidFill>
                  <a:srgbClr val="4A2D0A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ale elevilor, clasele X – XI, prin participarea, în următorii 5 ani, la stagii de pregătire practică și alinierea la standardele europene de calitate în VET.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-1140091">
            <a:off x="7043428" y="7412854"/>
            <a:ext cx="5853303" cy="8229600"/>
          </a:xfrm>
          <a:custGeom>
            <a:avLst/>
            <a:gdLst/>
            <a:ahLst/>
            <a:cxnLst/>
            <a:rect r="r" b="b" t="t" l="l"/>
            <a:pathLst>
              <a:path h="8229600" w="5853303">
                <a:moveTo>
                  <a:pt x="0" y="0"/>
                </a:moveTo>
                <a:lnTo>
                  <a:pt x="5853303" y="0"/>
                </a:lnTo>
                <a:lnTo>
                  <a:pt x="58533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53833" y="0"/>
            <a:ext cx="1326691" cy="1326691"/>
          </a:xfrm>
          <a:custGeom>
            <a:avLst/>
            <a:gdLst/>
            <a:ahLst/>
            <a:cxnLst/>
            <a:rect r="r" b="b" t="t" l="l"/>
            <a:pathLst>
              <a:path h="1326691" w="1326691">
                <a:moveTo>
                  <a:pt x="0" y="0"/>
                </a:moveTo>
                <a:lnTo>
                  <a:pt x="1326692" y="0"/>
                </a:lnTo>
                <a:lnTo>
                  <a:pt x="1326692" y="1326691"/>
                </a:lnTo>
                <a:lnTo>
                  <a:pt x="0" y="13266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09990">
            <a:off x="-296935" y="-548610"/>
            <a:ext cx="18881871" cy="11384220"/>
          </a:xfrm>
          <a:custGeom>
            <a:avLst/>
            <a:gdLst/>
            <a:ahLst/>
            <a:cxnLst/>
            <a:rect r="r" b="b" t="t" l="l"/>
            <a:pathLst>
              <a:path h="11384220" w="18881871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l="0" t="-78077" r="-1486" b="-8188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78953" y="-1335955"/>
            <a:ext cx="4285771" cy="12790609"/>
            <a:chOff x="0" y="0"/>
            <a:chExt cx="3263900" cy="9740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-10800000">
            <a:off x="15521821" y="-1106493"/>
            <a:ext cx="4285771" cy="12790609"/>
            <a:chOff x="0" y="0"/>
            <a:chExt cx="3263900" cy="97409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2836385" y="649745"/>
            <a:ext cx="12355869" cy="9278134"/>
          </a:xfrm>
          <a:custGeom>
            <a:avLst/>
            <a:gdLst/>
            <a:ahLst/>
            <a:cxnLst/>
            <a:rect r="r" b="b" t="t" l="l"/>
            <a:pathLst>
              <a:path h="9278134" w="12355869">
                <a:moveTo>
                  <a:pt x="0" y="0"/>
                </a:moveTo>
                <a:lnTo>
                  <a:pt x="12355869" y="0"/>
                </a:lnTo>
                <a:lnTo>
                  <a:pt x="12355869" y="9278134"/>
                </a:lnTo>
                <a:lnTo>
                  <a:pt x="0" y="92781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545801" y="1779924"/>
            <a:ext cx="11109628" cy="1702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45"/>
              </a:lnSpc>
            </a:pPr>
            <a:r>
              <a:rPr lang="en-US" sz="12801" b="true">
                <a:solidFill>
                  <a:srgbClr val="4A2D0A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Cifre....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238607" y="4736840"/>
            <a:ext cx="8241915" cy="3143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83"/>
              </a:lnSpc>
            </a:pPr>
            <a:r>
              <a:rPr lang="en-US" sz="2903" b="true">
                <a:solidFill>
                  <a:srgbClr val="4A2D0A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-96 elevi din clasa a XI-a: calificările profesionale Tehnician în activități economice, Tehnician în turism, Tehnician în gastronomie, Tehnician în activități de comerț;</a:t>
            </a:r>
          </a:p>
          <a:p>
            <a:pPr algn="l">
              <a:lnSpc>
                <a:spcPts val="892"/>
              </a:lnSpc>
            </a:pPr>
          </a:p>
          <a:p>
            <a:pPr algn="l">
              <a:lnSpc>
                <a:spcPts val="2583"/>
              </a:lnSpc>
            </a:pPr>
            <a:r>
              <a:rPr lang="en-US" sz="2903" b="true">
                <a:solidFill>
                  <a:srgbClr val="4A2D0A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-64 elevi din clasa a X-a: calificările profesionale Tehnician în activități economice, Tehnician în hotelărie, Tehnician în gastronomie, Tehnician în turism, Tehnician în activități de comerț;</a:t>
            </a:r>
          </a:p>
          <a:p>
            <a:pPr algn="l">
              <a:lnSpc>
                <a:spcPts val="892"/>
              </a:lnSpc>
            </a:pPr>
          </a:p>
          <a:p>
            <a:pPr algn="l">
              <a:lnSpc>
                <a:spcPts val="2583"/>
              </a:lnSpc>
            </a:pPr>
            <a:r>
              <a:rPr lang="en-US" sz="2903" b="true">
                <a:solidFill>
                  <a:srgbClr val="4A2D0A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-20 profesori de specialitate</a:t>
            </a:r>
          </a:p>
          <a:p>
            <a:pPr algn="l">
              <a:lnSpc>
                <a:spcPts val="2583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9426095" y="3482489"/>
            <a:ext cx="2732226" cy="581219"/>
          </a:xfrm>
          <a:custGeom>
            <a:avLst/>
            <a:gdLst/>
            <a:ahLst/>
            <a:cxnLst/>
            <a:rect r="r" b="b" t="t" l="l"/>
            <a:pathLst>
              <a:path h="581219" w="2732226">
                <a:moveTo>
                  <a:pt x="0" y="0"/>
                </a:moveTo>
                <a:lnTo>
                  <a:pt x="2732226" y="0"/>
                </a:lnTo>
                <a:lnTo>
                  <a:pt x="2732226" y="581219"/>
                </a:lnTo>
                <a:lnTo>
                  <a:pt x="0" y="5812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-10800000">
            <a:off x="5736674" y="3482489"/>
            <a:ext cx="2750115" cy="585024"/>
          </a:xfrm>
          <a:custGeom>
            <a:avLst/>
            <a:gdLst/>
            <a:ahLst/>
            <a:cxnLst/>
            <a:rect r="r" b="b" t="t" l="l"/>
            <a:pathLst>
              <a:path h="585024" w="2750115">
                <a:moveTo>
                  <a:pt x="0" y="585024"/>
                </a:moveTo>
                <a:lnTo>
                  <a:pt x="2750114" y="585024"/>
                </a:lnTo>
                <a:lnTo>
                  <a:pt x="2750114" y="0"/>
                </a:lnTo>
                <a:lnTo>
                  <a:pt x="0" y="0"/>
                </a:lnTo>
                <a:lnTo>
                  <a:pt x="0" y="58502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637694" y="4753482"/>
            <a:ext cx="2098980" cy="1179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434"/>
              </a:lnSpc>
            </a:pPr>
            <a:r>
              <a:rPr lang="en-US" sz="4525" b="true">
                <a:solidFill>
                  <a:srgbClr val="4A2D0A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Grupul țintă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238607" y="8215460"/>
            <a:ext cx="8241915" cy="4341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99"/>
              </a:lnSpc>
            </a:pPr>
            <a:r>
              <a:rPr lang="en-US" sz="2903" b="true">
                <a:solidFill>
                  <a:srgbClr val="4A2D0A"/>
                </a:solidFill>
                <a:latin typeface="Monterchi Sans Bold"/>
                <a:ea typeface="Monterchi Sans Bold"/>
                <a:cs typeface="Monterchi Sans Bold"/>
                <a:sym typeface="Monterchi Sans Bold"/>
              </a:rPr>
              <a:t>Valabilitatea acreditării este de 5 ani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637694" y="8251714"/>
            <a:ext cx="2098980" cy="418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62"/>
              </a:lnSpc>
            </a:pPr>
            <a:r>
              <a:rPr lang="en-US" sz="3125" b="true">
                <a:solidFill>
                  <a:srgbClr val="4A2D0A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Valabilitate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-3238120">
            <a:off x="16083185" y="-1108506"/>
            <a:ext cx="6093958" cy="11552527"/>
          </a:xfrm>
          <a:custGeom>
            <a:avLst/>
            <a:gdLst/>
            <a:ahLst/>
            <a:cxnLst/>
            <a:rect r="r" b="b" t="t" l="l"/>
            <a:pathLst>
              <a:path h="11552527" w="6093958">
                <a:moveTo>
                  <a:pt x="0" y="0"/>
                </a:moveTo>
                <a:lnTo>
                  <a:pt x="6093958" y="0"/>
                </a:lnTo>
                <a:lnTo>
                  <a:pt x="6093958" y="11552527"/>
                </a:lnTo>
                <a:lnTo>
                  <a:pt x="0" y="115525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8786035">
            <a:off x="-3248680" y="67685"/>
            <a:ext cx="6057933" cy="11484234"/>
          </a:xfrm>
          <a:custGeom>
            <a:avLst/>
            <a:gdLst/>
            <a:ahLst/>
            <a:cxnLst/>
            <a:rect r="r" b="b" t="t" l="l"/>
            <a:pathLst>
              <a:path h="11484234" w="6057933">
                <a:moveTo>
                  <a:pt x="0" y="0"/>
                </a:moveTo>
                <a:lnTo>
                  <a:pt x="6057933" y="0"/>
                </a:lnTo>
                <a:lnTo>
                  <a:pt x="6057933" y="11484234"/>
                </a:lnTo>
                <a:lnTo>
                  <a:pt x="0" y="114842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8616675" y="3482489"/>
            <a:ext cx="708108" cy="739282"/>
          </a:xfrm>
          <a:custGeom>
            <a:avLst/>
            <a:gdLst/>
            <a:ahLst/>
            <a:cxnLst/>
            <a:rect r="r" b="b" t="t" l="l"/>
            <a:pathLst>
              <a:path h="739282" w="708108">
                <a:moveTo>
                  <a:pt x="0" y="0"/>
                </a:moveTo>
                <a:lnTo>
                  <a:pt x="708108" y="0"/>
                </a:lnTo>
                <a:lnTo>
                  <a:pt x="708108" y="739282"/>
                </a:lnTo>
                <a:lnTo>
                  <a:pt x="0" y="7392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53833" y="0"/>
            <a:ext cx="1326691" cy="1326691"/>
          </a:xfrm>
          <a:custGeom>
            <a:avLst/>
            <a:gdLst/>
            <a:ahLst/>
            <a:cxnLst/>
            <a:rect r="r" b="b" t="t" l="l"/>
            <a:pathLst>
              <a:path h="1326691" w="1326691">
                <a:moveTo>
                  <a:pt x="0" y="0"/>
                </a:moveTo>
                <a:lnTo>
                  <a:pt x="1326692" y="0"/>
                </a:lnTo>
                <a:lnTo>
                  <a:pt x="1326692" y="1326691"/>
                </a:lnTo>
                <a:lnTo>
                  <a:pt x="0" y="13266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09990">
            <a:off x="-296935" y="-548610"/>
            <a:ext cx="18881871" cy="11384220"/>
          </a:xfrm>
          <a:custGeom>
            <a:avLst/>
            <a:gdLst/>
            <a:ahLst/>
            <a:cxnLst/>
            <a:rect r="r" b="b" t="t" l="l"/>
            <a:pathLst>
              <a:path h="11384220" w="18881871">
                <a:moveTo>
                  <a:pt x="0" y="1116406"/>
                </a:moveTo>
                <a:lnTo>
                  <a:pt x="18253892" y="0"/>
                </a:lnTo>
                <a:lnTo>
                  <a:pt x="18881870" y="10267814"/>
                </a:lnTo>
                <a:lnTo>
                  <a:pt x="627978" y="11384220"/>
                </a:lnTo>
                <a:lnTo>
                  <a:pt x="0" y="1116406"/>
                </a:lnTo>
                <a:close/>
              </a:path>
            </a:pathLst>
          </a:custGeom>
          <a:blipFill>
            <a:blip r:embed="rId2"/>
            <a:stretch>
              <a:fillRect l="0" t="-78077" r="-1486" b="-8188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316726" y="-1613291"/>
            <a:ext cx="4285771" cy="12790609"/>
            <a:chOff x="0" y="0"/>
            <a:chExt cx="3263900" cy="9740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-10800000">
            <a:off x="15521821" y="-1106493"/>
            <a:ext cx="4285771" cy="12790609"/>
            <a:chOff x="0" y="0"/>
            <a:chExt cx="3263900" cy="97409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7620" y="1270"/>
              <a:ext cx="3261360" cy="9728200"/>
            </a:xfrm>
            <a:custGeom>
              <a:avLst/>
              <a:gdLst/>
              <a:ahLst/>
              <a:cxnLst/>
              <a:rect r="r" b="b" t="t" l="l"/>
              <a:pathLst>
                <a:path h="9728200" w="3261360">
                  <a:moveTo>
                    <a:pt x="1922780" y="7110730"/>
                  </a:moveTo>
                  <a:cubicBezTo>
                    <a:pt x="1869440" y="7242810"/>
                    <a:pt x="1932940" y="7686040"/>
                    <a:pt x="1935480" y="7717790"/>
                  </a:cubicBezTo>
                  <a:cubicBezTo>
                    <a:pt x="1903730" y="7961630"/>
                    <a:pt x="1891030" y="9030970"/>
                    <a:pt x="1911350" y="9077960"/>
                  </a:cubicBezTo>
                  <a:cubicBezTo>
                    <a:pt x="1913890" y="9084310"/>
                    <a:pt x="1885950" y="9188450"/>
                    <a:pt x="1878330" y="9232900"/>
                  </a:cubicBezTo>
                  <a:cubicBezTo>
                    <a:pt x="1875790" y="9245600"/>
                    <a:pt x="1922780" y="9589770"/>
                    <a:pt x="1935480" y="9644380"/>
                  </a:cubicBezTo>
                  <a:cubicBezTo>
                    <a:pt x="1943100" y="9673590"/>
                    <a:pt x="1885950" y="9728200"/>
                    <a:pt x="1873250" y="9728200"/>
                  </a:cubicBezTo>
                  <a:cubicBezTo>
                    <a:pt x="1769110" y="9728200"/>
                    <a:pt x="95250" y="9720580"/>
                    <a:pt x="22860" y="9718040"/>
                  </a:cubicBezTo>
                  <a:cubicBezTo>
                    <a:pt x="17780" y="9718040"/>
                    <a:pt x="12700" y="9716770"/>
                    <a:pt x="8890" y="9715500"/>
                  </a:cubicBezTo>
                  <a:cubicBezTo>
                    <a:pt x="0" y="9698990"/>
                    <a:pt x="90170" y="9389110"/>
                    <a:pt x="68580" y="9330690"/>
                  </a:cubicBezTo>
                  <a:cubicBezTo>
                    <a:pt x="74930" y="9301480"/>
                    <a:pt x="142240" y="8868410"/>
                    <a:pt x="143510" y="8859520"/>
                  </a:cubicBezTo>
                  <a:cubicBezTo>
                    <a:pt x="151130" y="8817610"/>
                    <a:pt x="86360" y="8606790"/>
                    <a:pt x="85090" y="8600440"/>
                  </a:cubicBezTo>
                  <a:cubicBezTo>
                    <a:pt x="82550" y="8583930"/>
                    <a:pt x="191770" y="8361680"/>
                    <a:pt x="200660" y="8348980"/>
                  </a:cubicBezTo>
                  <a:cubicBezTo>
                    <a:pt x="207010" y="8338820"/>
                    <a:pt x="185420" y="8234680"/>
                    <a:pt x="177800" y="8215630"/>
                  </a:cubicBezTo>
                  <a:cubicBezTo>
                    <a:pt x="167640" y="8190230"/>
                    <a:pt x="226060" y="7969250"/>
                    <a:pt x="224790" y="7965440"/>
                  </a:cubicBezTo>
                  <a:cubicBezTo>
                    <a:pt x="213360" y="7938770"/>
                    <a:pt x="101600" y="7606030"/>
                    <a:pt x="102870" y="7576820"/>
                  </a:cubicBezTo>
                  <a:cubicBezTo>
                    <a:pt x="104140" y="7539990"/>
                    <a:pt x="140970" y="7122160"/>
                    <a:pt x="143510" y="7094220"/>
                  </a:cubicBezTo>
                  <a:cubicBezTo>
                    <a:pt x="144780" y="7084060"/>
                    <a:pt x="46990" y="6799580"/>
                    <a:pt x="57150" y="6755130"/>
                  </a:cubicBezTo>
                  <a:cubicBezTo>
                    <a:pt x="66040" y="6717030"/>
                    <a:pt x="162560" y="6468110"/>
                    <a:pt x="160020" y="6438900"/>
                  </a:cubicBezTo>
                  <a:cubicBezTo>
                    <a:pt x="156210" y="6409690"/>
                    <a:pt x="130810" y="5913120"/>
                    <a:pt x="133350" y="5905500"/>
                  </a:cubicBezTo>
                  <a:cubicBezTo>
                    <a:pt x="135890" y="5896610"/>
                    <a:pt x="185420" y="5636260"/>
                    <a:pt x="199390" y="5596890"/>
                  </a:cubicBezTo>
                  <a:cubicBezTo>
                    <a:pt x="204470" y="5582920"/>
                    <a:pt x="149860" y="5363210"/>
                    <a:pt x="135890" y="5323840"/>
                  </a:cubicBezTo>
                  <a:cubicBezTo>
                    <a:pt x="128270" y="5302250"/>
                    <a:pt x="152400" y="4937760"/>
                    <a:pt x="152400" y="4933950"/>
                  </a:cubicBezTo>
                  <a:cubicBezTo>
                    <a:pt x="157480" y="4892040"/>
                    <a:pt x="232410" y="4806950"/>
                    <a:pt x="233680" y="4790440"/>
                  </a:cubicBezTo>
                  <a:cubicBezTo>
                    <a:pt x="234950" y="4773930"/>
                    <a:pt x="379730" y="4227830"/>
                    <a:pt x="373380" y="4202430"/>
                  </a:cubicBezTo>
                  <a:cubicBezTo>
                    <a:pt x="372110" y="4197350"/>
                    <a:pt x="445770" y="4121150"/>
                    <a:pt x="448310" y="4097020"/>
                  </a:cubicBezTo>
                  <a:cubicBezTo>
                    <a:pt x="448310" y="4093210"/>
                    <a:pt x="425450" y="3595370"/>
                    <a:pt x="427990" y="3592830"/>
                  </a:cubicBezTo>
                  <a:cubicBezTo>
                    <a:pt x="447040" y="3564890"/>
                    <a:pt x="513080" y="3108960"/>
                    <a:pt x="448310" y="2913380"/>
                  </a:cubicBezTo>
                  <a:cubicBezTo>
                    <a:pt x="447040" y="2909570"/>
                    <a:pt x="668020" y="2291080"/>
                    <a:pt x="674370" y="2273300"/>
                  </a:cubicBezTo>
                  <a:cubicBezTo>
                    <a:pt x="697230" y="2030730"/>
                    <a:pt x="967740" y="1089660"/>
                    <a:pt x="967740" y="1061720"/>
                  </a:cubicBezTo>
                  <a:cubicBezTo>
                    <a:pt x="967740" y="1037590"/>
                    <a:pt x="1092200" y="831850"/>
                    <a:pt x="1079500" y="768350"/>
                  </a:cubicBezTo>
                  <a:cubicBezTo>
                    <a:pt x="1076960" y="754380"/>
                    <a:pt x="1145540" y="601980"/>
                    <a:pt x="1159510" y="565150"/>
                  </a:cubicBezTo>
                  <a:cubicBezTo>
                    <a:pt x="1169670" y="535940"/>
                    <a:pt x="1216660" y="20320"/>
                    <a:pt x="1238250" y="20320"/>
                  </a:cubicBezTo>
                  <a:cubicBezTo>
                    <a:pt x="1412240" y="17780"/>
                    <a:pt x="2998470" y="0"/>
                    <a:pt x="3114040" y="1270"/>
                  </a:cubicBezTo>
                  <a:cubicBezTo>
                    <a:pt x="3152140" y="1270"/>
                    <a:pt x="3159760" y="313690"/>
                    <a:pt x="3159760" y="314960"/>
                  </a:cubicBezTo>
                  <a:cubicBezTo>
                    <a:pt x="3103880" y="544830"/>
                    <a:pt x="3102610" y="687070"/>
                    <a:pt x="3106420" y="698500"/>
                  </a:cubicBezTo>
                  <a:cubicBezTo>
                    <a:pt x="3114040" y="721360"/>
                    <a:pt x="3124200" y="741680"/>
                    <a:pt x="3133090" y="762000"/>
                  </a:cubicBezTo>
                  <a:cubicBezTo>
                    <a:pt x="3097530" y="1205230"/>
                    <a:pt x="3229610" y="1779270"/>
                    <a:pt x="3232150" y="1794510"/>
                  </a:cubicBezTo>
                  <a:cubicBezTo>
                    <a:pt x="3233420" y="1805940"/>
                    <a:pt x="3213100" y="2322830"/>
                    <a:pt x="3215640" y="2341880"/>
                  </a:cubicBezTo>
                  <a:cubicBezTo>
                    <a:pt x="3219450" y="2374900"/>
                    <a:pt x="3253740" y="2472690"/>
                    <a:pt x="3242310" y="2494280"/>
                  </a:cubicBezTo>
                  <a:cubicBezTo>
                    <a:pt x="3235960" y="2506980"/>
                    <a:pt x="3261360" y="3030220"/>
                    <a:pt x="3249930" y="3034030"/>
                  </a:cubicBezTo>
                  <a:cubicBezTo>
                    <a:pt x="3229610" y="3039110"/>
                    <a:pt x="2937510" y="3526790"/>
                    <a:pt x="2937510" y="3538220"/>
                  </a:cubicBezTo>
                  <a:cubicBezTo>
                    <a:pt x="2938780" y="3552190"/>
                    <a:pt x="2946400" y="3600450"/>
                    <a:pt x="2941320" y="3608070"/>
                  </a:cubicBezTo>
                  <a:cubicBezTo>
                    <a:pt x="2933700" y="3622040"/>
                    <a:pt x="2948940" y="3962400"/>
                    <a:pt x="2904490" y="4050030"/>
                  </a:cubicBezTo>
                  <a:cubicBezTo>
                    <a:pt x="2905760" y="4064000"/>
                    <a:pt x="2786380" y="4161790"/>
                    <a:pt x="2786380" y="4165600"/>
                  </a:cubicBezTo>
                  <a:cubicBezTo>
                    <a:pt x="2786380" y="4199890"/>
                    <a:pt x="2573020" y="4499610"/>
                    <a:pt x="2564130" y="4528820"/>
                  </a:cubicBezTo>
                  <a:cubicBezTo>
                    <a:pt x="2555240" y="4554220"/>
                    <a:pt x="2310130" y="4753610"/>
                    <a:pt x="2306320" y="4758690"/>
                  </a:cubicBezTo>
                  <a:cubicBezTo>
                    <a:pt x="2288540" y="4789170"/>
                    <a:pt x="1978660" y="5165090"/>
                    <a:pt x="1983740" y="5177790"/>
                  </a:cubicBezTo>
                  <a:cubicBezTo>
                    <a:pt x="2038350" y="5523230"/>
                    <a:pt x="1917700" y="5957570"/>
                    <a:pt x="1916430" y="5958840"/>
                  </a:cubicBezTo>
                  <a:cubicBezTo>
                    <a:pt x="1894840" y="5980430"/>
                    <a:pt x="1878330" y="6581140"/>
                    <a:pt x="1874520" y="6593840"/>
                  </a:cubicBezTo>
                  <a:cubicBezTo>
                    <a:pt x="1873250" y="6596380"/>
                    <a:pt x="1927860" y="7103110"/>
                    <a:pt x="1922780" y="7110730"/>
                  </a:cubicBezTo>
                  <a:close/>
                </a:path>
              </a:pathLst>
            </a:custGeom>
            <a:blipFill>
              <a:blip r:embed="rId3"/>
              <a:stretch>
                <a:fillRect l="-99892" t="0" r="-99892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658836" y="-1003950"/>
            <a:ext cx="12877994" cy="4799980"/>
          </a:xfrm>
          <a:custGeom>
            <a:avLst/>
            <a:gdLst/>
            <a:ahLst/>
            <a:cxnLst/>
            <a:rect r="r" b="b" t="t" l="l"/>
            <a:pathLst>
              <a:path h="4799980" w="12877994">
                <a:moveTo>
                  <a:pt x="0" y="0"/>
                </a:moveTo>
                <a:lnTo>
                  <a:pt x="12877994" y="0"/>
                </a:lnTo>
                <a:lnTo>
                  <a:pt x="12877994" y="4799979"/>
                </a:lnTo>
                <a:lnTo>
                  <a:pt x="0" y="47999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-614372">
            <a:off x="-2500610" y="5232168"/>
            <a:ext cx="5574254" cy="5688014"/>
          </a:xfrm>
          <a:custGeom>
            <a:avLst/>
            <a:gdLst/>
            <a:ahLst/>
            <a:cxnLst/>
            <a:rect r="r" b="b" t="t" l="l"/>
            <a:pathLst>
              <a:path h="5688014" w="5574254">
                <a:moveTo>
                  <a:pt x="5574253" y="0"/>
                </a:moveTo>
                <a:lnTo>
                  <a:pt x="0" y="0"/>
                </a:lnTo>
                <a:lnTo>
                  <a:pt x="0" y="5688014"/>
                </a:lnTo>
                <a:lnTo>
                  <a:pt x="5574253" y="5688014"/>
                </a:lnTo>
                <a:lnTo>
                  <a:pt x="5574253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950037" y="2981124"/>
            <a:ext cx="2608815" cy="554966"/>
          </a:xfrm>
          <a:custGeom>
            <a:avLst/>
            <a:gdLst/>
            <a:ahLst/>
            <a:cxnLst/>
            <a:rect r="r" b="b" t="t" l="l"/>
            <a:pathLst>
              <a:path h="554966" w="2608815">
                <a:moveTo>
                  <a:pt x="0" y="0"/>
                </a:moveTo>
                <a:lnTo>
                  <a:pt x="2608815" y="0"/>
                </a:lnTo>
                <a:lnTo>
                  <a:pt x="2608815" y="554966"/>
                </a:lnTo>
                <a:lnTo>
                  <a:pt x="0" y="5549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-10800000">
            <a:off x="4791305" y="2977490"/>
            <a:ext cx="2625895" cy="558600"/>
          </a:xfrm>
          <a:custGeom>
            <a:avLst/>
            <a:gdLst/>
            <a:ahLst/>
            <a:cxnLst/>
            <a:rect r="r" b="b" t="t" l="l"/>
            <a:pathLst>
              <a:path h="558600" w="2625895">
                <a:moveTo>
                  <a:pt x="0" y="558600"/>
                </a:moveTo>
                <a:lnTo>
                  <a:pt x="2625895" y="558600"/>
                </a:lnTo>
                <a:lnTo>
                  <a:pt x="2625895" y="0"/>
                </a:lnTo>
                <a:lnTo>
                  <a:pt x="0" y="0"/>
                </a:lnTo>
                <a:lnTo>
                  <a:pt x="0" y="55860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969045" y="677773"/>
            <a:ext cx="11218369" cy="20397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67"/>
              </a:lnSpc>
            </a:pPr>
            <a:r>
              <a:rPr lang="en-US" sz="7823" b="true">
                <a:solidFill>
                  <a:srgbClr val="F3F1DB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Evoluția în cifre</a:t>
            </a:r>
          </a:p>
          <a:p>
            <a:pPr algn="ctr">
              <a:lnSpc>
                <a:spcPts val="7667"/>
              </a:lnSpc>
            </a:pPr>
            <a:r>
              <a:rPr lang="en-US" sz="7823" b="true">
                <a:solidFill>
                  <a:srgbClr val="F3F1DB"/>
                </a:solidFill>
                <a:latin typeface="Obra Letra Bold"/>
                <a:ea typeface="Obra Letra Bold"/>
                <a:cs typeface="Obra Letra Bold"/>
                <a:sym typeface="Obra Letra Bold"/>
              </a:rPr>
              <a:t> - dosare depuse - </a:t>
            </a:r>
          </a:p>
        </p:txBody>
      </p:sp>
      <p:sp>
        <p:nvSpPr>
          <p:cNvPr name="Freeform 12" id="12"/>
          <p:cNvSpPr/>
          <p:nvPr/>
        </p:nvSpPr>
        <p:spPr>
          <a:xfrm flipH="true" flipV="false" rot="-9606859">
            <a:off x="14603174" y="-3589427"/>
            <a:ext cx="5853303" cy="8229600"/>
          </a:xfrm>
          <a:custGeom>
            <a:avLst/>
            <a:gdLst/>
            <a:ahLst/>
            <a:cxnLst/>
            <a:rect r="r" b="b" t="t" l="l"/>
            <a:pathLst>
              <a:path h="8229600" w="5853303">
                <a:moveTo>
                  <a:pt x="5853303" y="0"/>
                </a:moveTo>
                <a:lnTo>
                  <a:pt x="0" y="0"/>
                </a:lnTo>
                <a:lnTo>
                  <a:pt x="0" y="8229600"/>
                </a:lnTo>
                <a:lnTo>
                  <a:pt x="5853303" y="8229600"/>
                </a:lnTo>
                <a:lnTo>
                  <a:pt x="5853303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097833" y="2717551"/>
            <a:ext cx="1033001" cy="1078478"/>
          </a:xfrm>
          <a:custGeom>
            <a:avLst/>
            <a:gdLst/>
            <a:ahLst/>
            <a:cxnLst/>
            <a:rect r="r" b="b" t="t" l="l"/>
            <a:pathLst>
              <a:path h="1078478" w="1033001">
                <a:moveTo>
                  <a:pt x="0" y="0"/>
                </a:moveTo>
                <a:lnTo>
                  <a:pt x="1033001" y="0"/>
                </a:lnTo>
                <a:lnTo>
                  <a:pt x="1033001" y="1078478"/>
                </a:lnTo>
                <a:lnTo>
                  <a:pt x="0" y="10784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01042" t="-84932" r="0" b="-11017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636121" y="4062729"/>
            <a:ext cx="13109640" cy="6079595"/>
          </a:xfrm>
          <a:custGeom>
            <a:avLst/>
            <a:gdLst/>
            <a:ahLst/>
            <a:cxnLst/>
            <a:rect r="r" b="b" t="t" l="l"/>
            <a:pathLst>
              <a:path h="6079595" w="13109640">
                <a:moveTo>
                  <a:pt x="0" y="0"/>
                </a:moveTo>
                <a:lnTo>
                  <a:pt x="13109639" y="0"/>
                </a:lnTo>
                <a:lnTo>
                  <a:pt x="13109639" y="6079596"/>
                </a:lnTo>
                <a:lnTo>
                  <a:pt x="0" y="60795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3833" y="0"/>
            <a:ext cx="1326691" cy="1326691"/>
          </a:xfrm>
          <a:custGeom>
            <a:avLst/>
            <a:gdLst/>
            <a:ahLst/>
            <a:cxnLst/>
            <a:rect r="r" b="b" t="t" l="l"/>
            <a:pathLst>
              <a:path h="1326691" w="1326691">
                <a:moveTo>
                  <a:pt x="0" y="0"/>
                </a:moveTo>
                <a:lnTo>
                  <a:pt x="1326692" y="0"/>
                </a:lnTo>
                <a:lnTo>
                  <a:pt x="1326692" y="1326691"/>
                </a:lnTo>
                <a:lnTo>
                  <a:pt x="0" y="132669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DAGXYXUsFmc</dc:identifier>
  <dcterms:modified xsi:type="dcterms:W3CDTF">2011-08-01T06:04:30Z</dcterms:modified>
  <cp:revision>1</cp:revision>
  <dc:title>EVOLUȚIA BENEFICIARILOR ACREDITĂRII ERASMUS + VET</dc:title>
</cp:coreProperties>
</file>