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44"/>
  </p:notesMasterIdLst>
  <p:sldIdLst>
    <p:sldId id="256" r:id="rId2"/>
    <p:sldId id="306" r:id="rId3"/>
    <p:sldId id="318" r:id="rId4"/>
    <p:sldId id="308" r:id="rId5"/>
    <p:sldId id="314" r:id="rId6"/>
    <p:sldId id="319" r:id="rId7"/>
    <p:sldId id="320" r:id="rId8"/>
    <p:sldId id="322" r:id="rId9"/>
    <p:sldId id="323" r:id="rId10"/>
    <p:sldId id="324" r:id="rId11"/>
    <p:sldId id="321"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9" r:id="rId26"/>
    <p:sldId id="340" r:id="rId27"/>
    <p:sldId id="341" r:id="rId28"/>
    <p:sldId id="342" r:id="rId29"/>
    <p:sldId id="351" r:id="rId30"/>
    <p:sldId id="343" r:id="rId31"/>
    <p:sldId id="338" r:id="rId32"/>
    <p:sldId id="344" r:id="rId33"/>
    <p:sldId id="345" r:id="rId34"/>
    <p:sldId id="346" r:id="rId35"/>
    <p:sldId id="347" r:id="rId36"/>
    <p:sldId id="348" r:id="rId37"/>
    <p:sldId id="349" r:id="rId38"/>
    <p:sldId id="350" r:id="rId39"/>
    <p:sldId id="313" r:id="rId40"/>
    <p:sldId id="315" r:id="rId41"/>
    <p:sldId id="353" r:id="rId42"/>
    <p:sldId id="317"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TAStație82" initials="L"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0" autoAdjust="0"/>
    <p:restoredTop sz="94954" autoAdjust="0"/>
  </p:normalViewPr>
  <p:slideViewPr>
    <p:cSldViewPr snapToGrid="0">
      <p:cViewPr varScale="1">
        <p:scale>
          <a:sx n="72" d="100"/>
          <a:sy n="72" d="100"/>
        </p:scale>
        <p:origin x="240" y="95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98D8A1-3690-4799-B496-C26BB7EE5E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ro-RO"/>
        </a:p>
      </dgm:t>
    </dgm:pt>
    <dgm:pt modelId="{BCC2A026-6C5F-422C-8D8E-B457EDF77829}">
      <dgm:prSet phldrT="[Text]" custT="1"/>
      <dgm:spPr/>
      <dgm:t>
        <a:bodyPr/>
        <a:lstStyle/>
        <a:p>
          <a:r>
            <a:rPr lang="ro-RO" sz="1800" dirty="0"/>
            <a:t> Competența de a învăța </a:t>
          </a:r>
          <a:r>
            <a:rPr lang="ro-RO" sz="1800" dirty="0" smtClean="0"/>
            <a:t>despre sine</a:t>
          </a:r>
          <a:endParaRPr lang="ro-RO" sz="1800" dirty="0"/>
        </a:p>
      </dgm:t>
    </dgm:pt>
    <dgm:pt modelId="{8FCEFEDC-A3A2-485D-9BFC-5F90C27E7907}" type="parTrans" cxnId="{F5572FD0-1BDD-4D1D-BDA1-791F29F3D669}">
      <dgm:prSet/>
      <dgm:spPr/>
      <dgm:t>
        <a:bodyPr/>
        <a:lstStyle/>
        <a:p>
          <a:endParaRPr lang="ro-RO"/>
        </a:p>
      </dgm:t>
    </dgm:pt>
    <dgm:pt modelId="{79E9CFE7-9BC5-4CA0-AD69-06C383A24550}" type="sibTrans" cxnId="{F5572FD0-1BDD-4D1D-BDA1-791F29F3D669}">
      <dgm:prSet/>
      <dgm:spPr/>
      <dgm:t>
        <a:bodyPr/>
        <a:lstStyle/>
        <a:p>
          <a:endParaRPr lang="ro-RO"/>
        </a:p>
      </dgm:t>
    </dgm:pt>
    <dgm:pt modelId="{F71E5FAF-DE96-435F-A9EB-F18E11C5CC5D}">
      <dgm:prSet phldrT="[Text]" custT="1"/>
      <dgm:spPr/>
      <dgm:t>
        <a:bodyPr/>
        <a:lstStyle/>
        <a:p>
          <a:r>
            <a:rPr lang="ro-RO" sz="1800" dirty="0"/>
            <a:t> Competențe digitale ale tehnologiei  și informației </a:t>
          </a:r>
        </a:p>
      </dgm:t>
    </dgm:pt>
    <dgm:pt modelId="{A01E79C3-A29A-4967-BAD3-B22FDB9B6308}" type="parTrans" cxnId="{647B37BD-057A-4D83-8919-2FAD65F8199E}">
      <dgm:prSet/>
      <dgm:spPr/>
      <dgm:t>
        <a:bodyPr/>
        <a:lstStyle/>
        <a:p>
          <a:endParaRPr lang="ro-RO"/>
        </a:p>
      </dgm:t>
    </dgm:pt>
    <dgm:pt modelId="{1BC38EA7-A08C-48E9-98B4-3D86F61074F8}" type="sibTrans" cxnId="{647B37BD-057A-4D83-8919-2FAD65F8199E}">
      <dgm:prSet/>
      <dgm:spPr/>
      <dgm:t>
        <a:bodyPr/>
        <a:lstStyle/>
        <a:p>
          <a:endParaRPr lang="ro-RO"/>
        </a:p>
      </dgm:t>
    </dgm:pt>
    <dgm:pt modelId="{6903048D-AF7F-4AA5-B339-D45650C2F77D}">
      <dgm:prSet phldrT="[Text]" custT="1"/>
      <dgm:spPr/>
      <dgm:t>
        <a:bodyPr/>
        <a:lstStyle/>
        <a:p>
          <a:r>
            <a:rPr lang="ro-RO" sz="1800" dirty="0"/>
            <a:t> Competențe </a:t>
          </a:r>
          <a:r>
            <a:rPr lang="ro-RO" sz="1800" dirty="0" smtClean="0"/>
            <a:t>de încredere în sine</a:t>
          </a:r>
          <a:endParaRPr lang="ro-RO" sz="1800" dirty="0"/>
        </a:p>
      </dgm:t>
    </dgm:pt>
    <dgm:pt modelId="{01E85D89-205C-473C-8A01-1292302DF70F}" type="parTrans" cxnId="{325BA06E-6AAD-47CB-B3E0-3C95844B5FF2}">
      <dgm:prSet/>
      <dgm:spPr/>
      <dgm:t>
        <a:bodyPr/>
        <a:lstStyle/>
        <a:p>
          <a:endParaRPr lang="ro-RO"/>
        </a:p>
      </dgm:t>
    </dgm:pt>
    <dgm:pt modelId="{602D6243-5563-47B1-B059-C7E0419486BD}" type="sibTrans" cxnId="{325BA06E-6AAD-47CB-B3E0-3C95844B5FF2}">
      <dgm:prSet/>
      <dgm:spPr/>
      <dgm:t>
        <a:bodyPr/>
        <a:lstStyle/>
        <a:p>
          <a:endParaRPr lang="ro-RO"/>
        </a:p>
      </dgm:t>
    </dgm:pt>
    <dgm:pt modelId="{7585A28C-F397-4843-A5E1-CC9AD9CCC379}">
      <dgm:prSet phldrT="[Text]" custT="1"/>
      <dgm:spPr/>
      <dgm:t>
        <a:bodyPr/>
        <a:lstStyle/>
        <a:p>
          <a:r>
            <a:rPr lang="ro-RO" sz="1800" dirty="0"/>
            <a:t> Competențe de comunicare în limbi străine</a:t>
          </a:r>
        </a:p>
      </dgm:t>
    </dgm:pt>
    <dgm:pt modelId="{61A483D4-2CD5-4FC1-8FBA-C2EC43D1C703}" type="parTrans" cxnId="{76B5FDDD-E5BC-48E9-8A86-1767CE74AED6}">
      <dgm:prSet/>
      <dgm:spPr/>
      <dgm:t>
        <a:bodyPr/>
        <a:lstStyle/>
        <a:p>
          <a:endParaRPr lang="ro-RO"/>
        </a:p>
      </dgm:t>
    </dgm:pt>
    <dgm:pt modelId="{1104F84F-5F6B-42B7-B5EA-B921EEB04CF1}" type="sibTrans" cxnId="{76B5FDDD-E5BC-48E9-8A86-1767CE74AED6}">
      <dgm:prSet/>
      <dgm:spPr/>
      <dgm:t>
        <a:bodyPr/>
        <a:lstStyle/>
        <a:p>
          <a:endParaRPr lang="ro-RO"/>
        </a:p>
      </dgm:t>
    </dgm:pt>
    <dgm:pt modelId="{956985A0-3A37-47EB-87C6-295D46314A3D}">
      <dgm:prSet phldrT="[Text]" custT="1"/>
      <dgm:spPr/>
      <dgm:t>
        <a:bodyPr/>
        <a:lstStyle/>
        <a:p>
          <a:r>
            <a:rPr lang="ro-RO" sz="1800" dirty="0"/>
            <a:t> Competențe sociale și civice</a:t>
          </a:r>
        </a:p>
      </dgm:t>
    </dgm:pt>
    <dgm:pt modelId="{5EBD839E-B44F-408D-99D4-16FAC7A0AEC6}" type="parTrans" cxnId="{38D111E6-9F2B-4B5F-895C-F08BA34624FF}">
      <dgm:prSet/>
      <dgm:spPr/>
      <dgm:t>
        <a:bodyPr/>
        <a:lstStyle/>
        <a:p>
          <a:endParaRPr lang="ro-RO"/>
        </a:p>
      </dgm:t>
    </dgm:pt>
    <dgm:pt modelId="{B975FBFC-277F-4405-873D-11C018646276}" type="sibTrans" cxnId="{38D111E6-9F2B-4B5F-895C-F08BA34624FF}">
      <dgm:prSet/>
      <dgm:spPr/>
      <dgm:t>
        <a:bodyPr/>
        <a:lstStyle/>
        <a:p>
          <a:endParaRPr lang="ro-RO"/>
        </a:p>
      </dgm:t>
    </dgm:pt>
    <dgm:pt modelId="{82B21C90-8B8D-418E-8B1C-479AA7A53E8A}" type="pres">
      <dgm:prSet presAssocID="{3598D8A1-3690-4799-B496-C26BB7EE5E3F}" presName="vert0" presStyleCnt="0">
        <dgm:presLayoutVars>
          <dgm:dir/>
          <dgm:animOne val="branch"/>
          <dgm:animLvl val="lvl"/>
        </dgm:presLayoutVars>
      </dgm:prSet>
      <dgm:spPr/>
      <dgm:t>
        <a:bodyPr/>
        <a:lstStyle/>
        <a:p>
          <a:endParaRPr lang="ro-RO"/>
        </a:p>
      </dgm:t>
    </dgm:pt>
    <dgm:pt modelId="{ADED9B50-720C-434E-BD50-E3B0F402BAC6}" type="pres">
      <dgm:prSet presAssocID="{BCC2A026-6C5F-422C-8D8E-B457EDF77829}" presName="thickLine" presStyleLbl="alignNode1" presStyleIdx="0" presStyleCnt="5"/>
      <dgm:spPr/>
    </dgm:pt>
    <dgm:pt modelId="{8E4F04A1-769D-4EBE-9350-301D10753B0C}" type="pres">
      <dgm:prSet presAssocID="{BCC2A026-6C5F-422C-8D8E-B457EDF77829}" presName="horz1" presStyleCnt="0"/>
      <dgm:spPr/>
    </dgm:pt>
    <dgm:pt modelId="{70FEBA86-46DD-4A33-8DF1-73C620DF8EE3}" type="pres">
      <dgm:prSet presAssocID="{BCC2A026-6C5F-422C-8D8E-B457EDF77829}" presName="tx1" presStyleLbl="revTx" presStyleIdx="0" presStyleCnt="5"/>
      <dgm:spPr/>
      <dgm:t>
        <a:bodyPr/>
        <a:lstStyle/>
        <a:p>
          <a:endParaRPr lang="ro-RO"/>
        </a:p>
      </dgm:t>
    </dgm:pt>
    <dgm:pt modelId="{2FD1CF90-34D6-47B1-BD53-32ED1BEBF994}" type="pres">
      <dgm:prSet presAssocID="{BCC2A026-6C5F-422C-8D8E-B457EDF77829}" presName="vert1" presStyleCnt="0"/>
      <dgm:spPr/>
    </dgm:pt>
    <dgm:pt modelId="{E92DD890-E999-4BB7-ABD9-7D608511911E}" type="pres">
      <dgm:prSet presAssocID="{F71E5FAF-DE96-435F-A9EB-F18E11C5CC5D}" presName="thickLine" presStyleLbl="alignNode1" presStyleIdx="1" presStyleCnt="5"/>
      <dgm:spPr/>
    </dgm:pt>
    <dgm:pt modelId="{B4D39FA7-3856-4FF6-A83F-1864658E5E76}" type="pres">
      <dgm:prSet presAssocID="{F71E5FAF-DE96-435F-A9EB-F18E11C5CC5D}" presName="horz1" presStyleCnt="0"/>
      <dgm:spPr/>
    </dgm:pt>
    <dgm:pt modelId="{8A289100-F776-493B-81DE-129C6EEFA4D3}" type="pres">
      <dgm:prSet presAssocID="{F71E5FAF-DE96-435F-A9EB-F18E11C5CC5D}" presName="tx1" presStyleLbl="revTx" presStyleIdx="1" presStyleCnt="5"/>
      <dgm:spPr/>
      <dgm:t>
        <a:bodyPr/>
        <a:lstStyle/>
        <a:p>
          <a:endParaRPr lang="ro-RO"/>
        </a:p>
      </dgm:t>
    </dgm:pt>
    <dgm:pt modelId="{E5F93BE8-B7F6-4C7D-A988-A766A8BFCD21}" type="pres">
      <dgm:prSet presAssocID="{F71E5FAF-DE96-435F-A9EB-F18E11C5CC5D}" presName="vert1" presStyleCnt="0"/>
      <dgm:spPr/>
    </dgm:pt>
    <dgm:pt modelId="{CB2AAC3C-89DA-4A70-AA8E-AF251CADC36B}" type="pres">
      <dgm:prSet presAssocID="{6903048D-AF7F-4AA5-B339-D45650C2F77D}" presName="thickLine" presStyleLbl="alignNode1" presStyleIdx="2" presStyleCnt="5"/>
      <dgm:spPr/>
    </dgm:pt>
    <dgm:pt modelId="{78606EF0-92DE-40DD-BD84-30E4B59FC821}" type="pres">
      <dgm:prSet presAssocID="{6903048D-AF7F-4AA5-B339-D45650C2F77D}" presName="horz1" presStyleCnt="0"/>
      <dgm:spPr/>
    </dgm:pt>
    <dgm:pt modelId="{4A5FEF06-96E7-411F-B97F-A733A47FF670}" type="pres">
      <dgm:prSet presAssocID="{6903048D-AF7F-4AA5-B339-D45650C2F77D}" presName="tx1" presStyleLbl="revTx" presStyleIdx="2" presStyleCnt="5"/>
      <dgm:spPr/>
      <dgm:t>
        <a:bodyPr/>
        <a:lstStyle/>
        <a:p>
          <a:endParaRPr lang="ro-RO"/>
        </a:p>
      </dgm:t>
    </dgm:pt>
    <dgm:pt modelId="{BAD45176-29FD-4DCB-8C09-0231F2D32ADA}" type="pres">
      <dgm:prSet presAssocID="{6903048D-AF7F-4AA5-B339-D45650C2F77D}" presName="vert1" presStyleCnt="0"/>
      <dgm:spPr/>
    </dgm:pt>
    <dgm:pt modelId="{8BC6A0DF-2E69-4248-BD2B-111A5B31F5A9}" type="pres">
      <dgm:prSet presAssocID="{7585A28C-F397-4843-A5E1-CC9AD9CCC379}" presName="thickLine" presStyleLbl="alignNode1" presStyleIdx="3" presStyleCnt="5"/>
      <dgm:spPr/>
    </dgm:pt>
    <dgm:pt modelId="{420DDC54-8DBB-48E7-BDE1-815D9D3F589F}" type="pres">
      <dgm:prSet presAssocID="{7585A28C-F397-4843-A5E1-CC9AD9CCC379}" presName="horz1" presStyleCnt="0"/>
      <dgm:spPr/>
    </dgm:pt>
    <dgm:pt modelId="{9F2AA816-9235-486D-B6A9-039120A45F95}" type="pres">
      <dgm:prSet presAssocID="{7585A28C-F397-4843-A5E1-CC9AD9CCC379}" presName="tx1" presStyleLbl="revTx" presStyleIdx="3" presStyleCnt="5"/>
      <dgm:spPr/>
      <dgm:t>
        <a:bodyPr/>
        <a:lstStyle/>
        <a:p>
          <a:endParaRPr lang="ro-RO"/>
        </a:p>
      </dgm:t>
    </dgm:pt>
    <dgm:pt modelId="{6159C1CE-D885-4AA9-94E9-67C2369FA639}" type="pres">
      <dgm:prSet presAssocID="{7585A28C-F397-4843-A5E1-CC9AD9CCC379}" presName="vert1" presStyleCnt="0"/>
      <dgm:spPr/>
    </dgm:pt>
    <dgm:pt modelId="{23A24E80-96AA-4A3F-BDCF-98405AE2B62A}" type="pres">
      <dgm:prSet presAssocID="{956985A0-3A37-47EB-87C6-295D46314A3D}" presName="thickLine" presStyleLbl="alignNode1" presStyleIdx="4" presStyleCnt="5"/>
      <dgm:spPr/>
    </dgm:pt>
    <dgm:pt modelId="{403C2905-92ED-4B00-953B-3ACC1A8D176F}" type="pres">
      <dgm:prSet presAssocID="{956985A0-3A37-47EB-87C6-295D46314A3D}" presName="horz1" presStyleCnt="0"/>
      <dgm:spPr/>
    </dgm:pt>
    <dgm:pt modelId="{9E197F67-8E4E-4ABC-9303-96CE4C4767FE}" type="pres">
      <dgm:prSet presAssocID="{956985A0-3A37-47EB-87C6-295D46314A3D}" presName="tx1" presStyleLbl="revTx" presStyleIdx="4" presStyleCnt="5"/>
      <dgm:spPr/>
      <dgm:t>
        <a:bodyPr/>
        <a:lstStyle/>
        <a:p>
          <a:endParaRPr lang="ro-RO"/>
        </a:p>
      </dgm:t>
    </dgm:pt>
    <dgm:pt modelId="{5630648C-22F0-4DC0-BDAF-B31274E6498C}" type="pres">
      <dgm:prSet presAssocID="{956985A0-3A37-47EB-87C6-295D46314A3D}" presName="vert1" presStyleCnt="0"/>
      <dgm:spPr/>
    </dgm:pt>
  </dgm:ptLst>
  <dgm:cxnLst>
    <dgm:cxn modelId="{F5572FD0-1BDD-4D1D-BDA1-791F29F3D669}" srcId="{3598D8A1-3690-4799-B496-C26BB7EE5E3F}" destId="{BCC2A026-6C5F-422C-8D8E-B457EDF77829}" srcOrd="0" destOrd="0" parTransId="{8FCEFEDC-A3A2-485D-9BFC-5F90C27E7907}" sibTransId="{79E9CFE7-9BC5-4CA0-AD69-06C383A24550}"/>
    <dgm:cxn modelId="{A8FFFA8A-6977-4FE7-B764-094769EAF1F8}" type="presOf" srcId="{7585A28C-F397-4843-A5E1-CC9AD9CCC379}" destId="{9F2AA816-9235-486D-B6A9-039120A45F95}" srcOrd="0" destOrd="0" presId="urn:microsoft.com/office/officeart/2008/layout/LinedList"/>
    <dgm:cxn modelId="{3F90FF68-27A6-4F1E-96B7-2C8453C4D55C}" type="presOf" srcId="{3598D8A1-3690-4799-B496-C26BB7EE5E3F}" destId="{82B21C90-8B8D-418E-8B1C-479AA7A53E8A}" srcOrd="0" destOrd="0" presId="urn:microsoft.com/office/officeart/2008/layout/LinedList"/>
    <dgm:cxn modelId="{325BA06E-6AAD-47CB-B3E0-3C95844B5FF2}" srcId="{3598D8A1-3690-4799-B496-C26BB7EE5E3F}" destId="{6903048D-AF7F-4AA5-B339-D45650C2F77D}" srcOrd="2" destOrd="0" parTransId="{01E85D89-205C-473C-8A01-1292302DF70F}" sibTransId="{602D6243-5563-47B1-B059-C7E0419486BD}"/>
    <dgm:cxn modelId="{72B142D9-8E5E-4C65-A923-B2D99BA670F5}" type="presOf" srcId="{6903048D-AF7F-4AA5-B339-D45650C2F77D}" destId="{4A5FEF06-96E7-411F-B97F-A733A47FF670}" srcOrd="0" destOrd="0" presId="urn:microsoft.com/office/officeart/2008/layout/LinedList"/>
    <dgm:cxn modelId="{38D111E6-9F2B-4B5F-895C-F08BA34624FF}" srcId="{3598D8A1-3690-4799-B496-C26BB7EE5E3F}" destId="{956985A0-3A37-47EB-87C6-295D46314A3D}" srcOrd="4" destOrd="0" parTransId="{5EBD839E-B44F-408D-99D4-16FAC7A0AEC6}" sibTransId="{B975FBFC-277F-4405-873D-11C018646276}"/>
    <dgm:cxn modelId="{D473D98F-EE67-433B-9BEF-6465EB163CB5}" type="presOf" srcId="{956985A0-3A37-47EB-87C6-295D46314A3D}" destId="{9E197F67-8E4E-4ABC-9303-96CE4C4767FE}" srcOrd="0" destOrd="0" presId="urn:microsoft.com/office/officeart/2008/layout/LinedList"/>
    <dgm:cxn modelId="{647B37BD-057A-4D83-8919-2FAD65F8199E}" srcId="{3598D8A1-3690-4799-B496-C26BB7EE5E3F}" destId="{F71E5FAF-DE96-435F-A9EB-F18E11C5CC5D}" srcOrd="1" destOrd="0" parTransId="{A01E79C3-A29A-4967-BAD3-B22FDB9B6308}" sibTransId="{1BC38EA7-A08C-48E9-98B4-3D86F61074F8}"/>
    <dgm:cxn modelId="{76B5FDDD-E5BC-48E9-8A86-1767CE74AED6}" srcId="{3598D8A1-3690-4799-B496-C26BB7EE5E3F}" destId="{7585A28C-F397-4843-A5E1-CC9AD9CCC379}" srcOrd="3" destOrd="0" parTransId="{61A483D4-2CD5-4FC1-8FBA-C2EC43D1C703}" sibTransId="{1104F84F-5F6B-42B7-B5EA-B921EEB04CF1}"/>
    <dgm:cxn modelId="{A2FBA8D3-5DC8-480C-8AE7-96516669F5A8}" type="presOf" srcId="{F71E5FAF-DE96-435F-A9EB-F18E11C5CC5D}" destId="{8A289100-F776-493B-81DE-129C6EEFA4D3}" srcOrd="0" destOrd="0" presId="urn:microsoft.com/office/officeart/2008/layout/LinedList"/>
    <dgm:cxn modelId="{42D01BEC-0FE4-4A60-BD4E-01F03EF9AAF5}" type="presOf" srcId="{BCC2A026-6C5F-422C-8D8E-B457EDF77829}" destId="{70FEBA86-46DD-4A33-8DF1-73C620DF8EE3}" srcOrd="0" destOrd="0" presId="urn:microsoft.com/office/officeart/2008/layout/LinedList"/>
    <dgm:cxn modelId="{59D3631B-9FE6-4220-A316-C6835B6B1C92}" type="presParOf" srcId="{82B21C90-8B8D-418E-8B1C-479AA7A53E8A}" destId="{ADED9B50-720C-434E-BD50-E3B0F402BAC6}" srcOrd="0" destOrd="0" presId="urn:microsoft.com/office/officeart/2008/layout/LinedList"/>
    <dgm:cxn modelId="{20C8A05F-50C8-4A16-89A7-ACC8DFC45054}" type="presParOf" srcId="{82B21C90-8B8D-418E-8B1C-479AA7A53E8A}" destId="{8E4F04A1-769D-4EBE-9350-301D10753B0C}" srcOrd="1" destOrd="0" presId="urn:microsoft.com/office/officeart/2008/layout/LinedList"/>
    <dgm:cxn modelId="{625F1A73-BA89-4A2C-B962-058E07FDFE2D}" type="presParOf" srcId="{8E4F04A1-769D-4EBE-9350-301D10753B0C}" destId="{70FEBA86-46DD-4A33-8DF1-73C620DF8EE3}" srcOrd="0" destOrd="0" presId="urn:microsoft.com/office/officeart/2008/layout/LinedList"/>
    <dgm:cxn modelId="{F89FF62A-9D6C-48D1-A390-5C1A496D77A4}" type="presParOf" srcId="{8E4F04A1-769D-4EBE-9350-301D10753B0C}" destId="{2FD1CF90-34D6-47B1-BD53-32ED1BEBF994}" srcOrd="1" destOrd="0" presId="urn:microsoft.com/office/officeart/2008/layout/LinedList"/>
    <dgm:cxn modelId="{BAE2A0FA-9FF3-4271-BD54-A4274B47155C}" type="presParOf" srcId="{82B21C90-8B8D-418E-8B1C-479AA7A53E8A}" destId="{E92DD890-E999-4BB7-ABD9-7D608511911E}" srcOrd="2" destOrd="0" presId="urn:microsoft.com/office/officeart/2008/layout/LinedList"/>
    <dgm:cxn modelId="{88CF5309-8F81-4067-B8E1-91997F4CE816}" type="presParOf" srcId="{82B21C90-8B8D-418E-8B1C-479AA7A53E8A}" destId="{B4D39FA7-3856-4FF6-A83F-1864658E5E76}" srcOrd="3" destOrd="0" presId="urn:microsoft.com/office/officeart/2008/layout/LinedList"/>
    <dgm:cxn modelId="{2E455F89-2CBE-4E88-B6C5-E685981AAF21}" type="presParOf" srcId="{B4D39FA7-3856-4FF6-A83F-1864658E5E76}" destId="{8A289100-F776-493B-81DE-129C6EEFA4D3}" srcOrd="0" destOrd="0" presId="urn:microsoft.com/office/officeart/2008/layout/LinedList"/>
    <dgm:cxn modelId="{A6F1A70F-12BD-435F-A226-5B0A1ADA42E1}" type="presParOf" srcId="{B4D39FA7-3856-4FF6-A83F-1864658E5E76}" destId="{E5F93BE8-B7F6-4C7D-A988-A766A8BFCD21}" srcOrd="1" destOrd="0" presId="urn:microsoft.com/office/officeart/2008/layout/LinedList"/>
    <dgm:cxn modelId="{86DBF1CB-DA1E-4E16-ABFB-AC7A5DB3488C}" type="presParOf" srcId="{82B21C90-8B8D-418E-8B1C-479AA7A53E8A}" destId="{CB2AAC3C-89DA-4A70-AA8E-AF251CADC36B}" srcOrd="4" destOrd="0" presId="urn:microsoft.com/office/officeart/2008/layout/LinedList"/>
    <dgm:cxn modelId="{F2582AEF-E791-47EA-B80A-F4FA6A7A2177}" type="presParOf" srcId="{82B21C90-8B8D-418E-8B1C-479AA7A53E8A}" destId="{78606EF0-92DE-40DD-BD84-30E4B59FC821}" srcOrd="5" destOrd="0" presId="urn:microsoft.com/office/officeart/2008/layout/LinedList"/>
    <dgm:cxn modelId="{3A2C2AA5-AC2D-4442-9A95-63F92D9F7044}" type="presParOf" srcId="{78606EF0-92DE-40DD-BD84-30E4B59FC821}" destId="{4A5FEF06-96E7-411F-B97F-A733A47FF670}" srcOrd="0" destOrd="0" presId="urn:microsoft.com/office/officeart/2008/layout/LinedList"/>
    <dgm:cxn modelId="{87FEEEC2-74B0-4642-B1E0-03B5B49DA712}" type="presParOf" srcId="{78606EF0-92DE-40DD-BD84-30E4B59FC821}" destId="{BAD45176-29FD-4DCB-8C09-0231F2D32ADA}" srcOrd="1" destOrd="0" presId="urn:microsoft.com/office/officeart/2008/layout/LinedList"/>
    <dgm:cxn modelId="{E3F0E96B-0AF4-40FA-952E-4667F6A96F14}" type="presParOf" srcId="{82B21C90-8B8D-418E-8B1C-479AA7A53E8A}" destId="{8BC6A0DF-2E69-4248-BD2B-111A5B31F5A9}" srcOrd="6" destOrd="0" presId="urn:microsoft.com/office/officeart/2008/layout/LinedList"/>
    <dgm:cxn modelId="{0A9D6E02-C295-4E0B-8728-7EA8C8EB0D8F}" type="presParOf" srcId="{82B21C90-8B8D-418E-8B1C-479AA7A53E8A}" destId="{420DDC54-8DBB-48E7-BDE1-815D9D3F589F}" srcOrd="7" destOrd="0" presId="urn:microsoft.com/office/officeart/2008/layout/LinedList"/>
    <dgm:cxn modelId="{6F376EB5-E26B-44F2-B810-6158FB66B8CC}" type="presParOf" srcId="{420DDC54-8DBB-48E7-BDE1-815D9D3F589F}" destId="{9F2AA816-9235-486D-B6A9-039120A45F95}" srcOrd="0" destOrd="0" presId="urn:microsoft.com/office/officeart/2008/layout/LinedList"/>
    <dgm:cxn modelId="{FC86BF57-92CD-4C36-92B3-256EB833A982}" type="presParOf" srcId="{420DDC54-8DBB-48E7-BDE1-815D9D3F589F}" destId="{6159C1CE-D885-4AA9-94E9-67C2369FA639}" srcOrd="1" destOrd="0" presId="urn:microsoft.com/office/officeart/2008/layout/LinedList"/>
    <dgm:cxn modelId="{99EF58B4-59DC-4465-91A6-860975E8019D}" type="presParOf" srcId="{82B21C90-8B8D-418E-8B1C-479AA7A53E8A}" destId="{23A24E80-96AA-4A3F-BDCF-98405AE2B62A}" srcOrd="8" destOrd="0" presId="urn:microsoft.com/office/officeart/2008/layout/LinedList"/>
    <dgm:cxn modelId="{78C1F620-A780-46A2-9C66-6981AC007567}" type="presParOf" srcId="{82B21C90-8B8D-418E-8B1C-479AA7A53E8A}" destId="{403C2905-92ED-4B00-953B-3ACC1A8D176F}" srcOrd="9" destOrd="0" presId="urn:microsoft.com/office/officeart/2008/layout/LinedList"/>
    <dgm:cxn modelId="{3E5F2EB9-3C1F-4E87-B8A5-E2928C4B48AB}" type="presParOf" srcId="{403C2905-92ED-4B00-953B-3ACC1A8D176F}" destId="{9E197F67-8E4E-4ABC-9303-96CE4C4767FE}" srcOrd="0" destOrd="0" presId="urn:microsoft.com/office/officeart/2008/layout/LinedList"/>
    <dgm:cxn modelId="{0EF9CE86-E393-438E-9C6E-BBDAD8E8895E}" type="presParOf" srcId="{403C2905-92ED-4B00-953B-3ACC1A8D176F}" destId="{5630648C-22F0-4DC0-BDAF-B31274E6498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D9B50-720C-434E-BD50-E3B0F402BAC6}">
      <dsp:nvSpPr>
        <dsp:cNvPr id="0" name=""/>
        <dsp:cNvSpPr/>
      </dsp:nvSpPr>
      <dsp:spPr>
        <a:xfrm>
          <a:off x="0" y="196"/>
          <a:ext cx="613034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FEBA86-46DD-4A33-8DF1-73C620DF8EE3}">
      <dsp:nvSpPr>
        <dsp:cNvPr id="0" name=""/>
        <dsp:cNvSpPr/>
      </dsp:nvSpPr>
      <dsp:spPr>
        <a:xfrm>
          <a:off x="0" y="196"/>
          <a:ext cx="6130340" cy="321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o-RO" sz="1800" kern="1200" dirty="0"/>
            <a:t> Competența de a învăța </a:t>
          </a:r>
          <a:r>
            <a:rPr lang="ro-RO" sz="1800" kern="1200" dirty="0" smtClean="0"/>
            <a:t>despre sine</a:t>
          </a:r>
          <a:endParaRPr lang="ro-RO" sz="1800" kern="1200" dirty="0"/>
        </a:p>
      </dsp:txBody>
      <dsp:txXfrm>
        <a:off x="0" y="196"/>
        <a:ext cx="6130340" cy="321591"/>
      </dsp:txXfrm>
    </dsp:sp>
    <dsp:sp modelId="{E92DD890-E999-4BB7-ABD9-7D608511911E}">
      <dsp:nvSpPr>
        <dsp:cNvPr id="0" name=""/>
        <dsp:cNvSpPr/>
      </dsp:nvSpPr>
      <dsp:spPr>
        <a:xfrm>
          <a:off x="0" y="321787"/>
          <a:ext cx="613034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289100-F776-493B-81DE-129C6EEFA4D3}">
      <dsp:nvSpPr>
        <dsp:cNvPr id="0" name=""/>
        <dsp:cNvSpPr/>
      </dsp:nvSpPr>
      <dsp:spPr>
        <a:xfrm>
          <a:off x="0" y="321787"/>
          <a:ext cx="6130340" cy="321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o-RO" sz="1800" kern="1200" dirty="0"/>
            <a:t> Competențe digitale ale tehnologiei  și informației </a:t>
          </a:r>
        </a:p>
      </dsp:txBody>
      <dsp:txXfrm>
        <a:off x="0" y="321787"/>
        <a:ext cx="6130340" cy="321591"/>
      </dsp:txXfrm>
    </dsp:sp>
    <dsp:sp modelId="{CB2AAC3C-89DA-4A70-AA8E-AF251CADC36B}">
      <dsp:nvSpPr>
        <dsp:cNvPr id="0" name=""/>
        <dsp:cNvSpPr/>
      </dsp:nvSpPr>
      <dsp:spPr>
        <a:xfrm>
          <a:off x="0" y="643378"/>
          <a:ext cx="613034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5FEF06-96E7-411F-B97F-A733A47FF670}">
      <dsp:nvSpPr>
        <dsp:cNvPr id="0" name=""/>
        <dsp:cNvSpPr/>
      </dsp:nvSpPr>
      <dsp:spPr>
        <a:xfrm>
          <a:off x="0" y="643378"/>
          <a:ext cx="6130340" cy="321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o-RO" sz="1800" kern="1200" dirty="0"/>
            <a:t> Competențe </a:t>
          </a:r>
          <a:r>
            <a:rPr lang="ro-RO" sz="1800" kern="1200" dirty="0" smtClean="0"/>
            <a:t>de încredere în sine</a:t>
          </a:r>
          <a:endParaRPr lang="ro-RO" sz="1800" kern="1200" dirty="0"/>
        </a:p>
      </dsp:txBody>
      <dsp:txXfrm>
        <a:off x="0" y="643378"/>
        <a:ext cx="6130340" cy="321591"/>
      </dsp:txXfrm>
    </dsp:sp>
    <dsp:sp modelId="{8BC6A0DF-2E69-4248-BD2B-111A5B31F5A9}">
      <dsp:nvSpPr>
        <dsp:cNvPr id="0" name=""/>
        <dsp:cNvSpPr/>
      </dsp:nvSpPr>
      <dsp:spPr>
        <a:xfrm>
          <a:off x="0" y="964970"/>
          <a:ext cx="613034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2AA816-9235-486D-B6A9-039120A45F95}">
      <dsp:nvSpPr>
        <dsp:cNvPr id="0" name=""/>
        <dsp:cNvSpPr/>
      </dsp:nvSpPr>
      <dsp:spPr>
        <a:xfrm>
          <a:off x="0" y="964970"/>
          <a:ext cx="6130340" cy="321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o-RO" sz="1800" kern="1200" dirty="0"/>
            <a:t> Competențe de comunicare în limbi străine</a:t>
          </a:r>
        </a:p>
      </dsp:txBody>
      <dsp:txXfrm>
        <a:off x="0" y="964970"/>
        <a:ext cx="6130340" cy="321591"/>
      </dsp:txXfrm>
    </dsp:sp>
    <dsp:sp modelId="{23A24E80-96AA-4A3F-BDCF-98405AE2B62A}">
      <dsp:nvSpPr>
        <dsp:cNvPr id="0" name=""/>
        <dsp:cNvSpPr/>
      </dsp:nvSpPr>
      <dsp:spPr>
        <a:xfrm>
          <a:off x="0" y="1286561"/>
          <a:ext cx="613034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197F67-8E4E-4ABC-9303-96CE4C4767FE}">
      <dsp:nvSpPr>
        <dsp:cNvPr id="0" name=""/>
        <dsp:cNvSpPr/>
      </dsp:nvSpPr>
      <dsp:spPr>
        <a:xfrm>
          <a:off x="0" y="1286561"/>
          <a:ext cx="6130340" cy="321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o-RO" sz="1800" kern="1200" dirty="0"/>
            <a:t> Competențe sociale și civice</a:t>
          </a:r>
        </a:p>
      </dsp:txBody>
      <dsp:txXfrm>
        <a:off x="0" y="1286561"/>
        <a:ext cx="6130340" cy="32159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1206B-E887-4A5F-AD53-76C96E04A511}" type="datetimeFigureOut">
              <a:rPr lang="ro-RO" smtClean="0"/>
              <a:t>03.09.2023</a:t>
            </a:fld>
            <a:endParaRPr lang="ro-RO"/>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C90E0-3CC9-4249-AD63-48982968D026}" type="slidenum">
              <a:rPr lang="ro-RO" smtClean="0"/>
              <a:t>‹#›</a:t>
            </a:fld>
            <a:endParaRPr lang="ro-RO"/>
          </a:p>
        </p:txBody>
      </p:sp>
    </p:spTree>
    <p:extLst>
      <p:ext uri="{BB962C8B-B14F-4D97-AF65-F5344CB8AC3E}">
        <p14:creationId xmlns:p14="http://schemas.microsoft.com/office/powerpoint/2010/main" val="2751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5"/>
          </p:nvPr>
        </p:nvSpPr>
        <p:spPr/>
        <p:txBody>
          <a:bodyPr/>
          <a:lstStyle/>
          <a:p>
            <a:fld id="{A79C90E0-3CC9-4249-AD63-48982968D026}" type="slidenum">
              <a:rPr lang="ro-RO" smtClean="0"/>
              <a:t>2</a:t>
            </a:fld>
            <a:endParaRPr lang="ro-RO"/>
          </a:p>
        </p:txBody>
      </p:sp>
    </p:spTree>
    <p:extLst>
      <p:ext uri="{BB962C8B-B14F-4D97-AF65-F5344CB8AC3E}">
        <p14:creationId xmlns:p14="http://schemas.microsoft.com/office/powerpoint/2010/main" val="490762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5"/>
          </p:nvPr>
        </p:nvSpPr>
        <p:spPr/>
        <p:txBody>
          <a:bodyPr/>
          <a:lstStyle/>
          <a:p>
            <a:fld id="{A79C90E0-3CC9-4249-AD63-48982968D026}" type="slidenum">
              <a:rPr lang="ro-RO" smtClean="0"/>
              <a:t>42</a:t>
            </a:fld>
            <a:endParaRPr lang="ro-RO"/>
          </a:p>
        </p:txBody>
      </p:sp>
    </p:spTree>
    <p:extLst>
      <p:ext uri="{BB962C8B-B14F-4D97-AF65-F5344CB8AC3E}">
        <p14:creationId xmlns:p14="http://schemas.microsoft.com/office/powerpoint/2010/main" val="3996410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C71219F-C6DA-4B71-8772-36B6EA255F50}" type="datetimeFigureOut">
              <a:rPr lang="ro-RO" smtClean="0"/>
              <a:t>03.09.2023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2A3C01B1-94C4-456B-86C4-B730FEAECE98}" type="slidenum">
              <a:rPr lang="ro-RO" smtClean="0"/>
              <a:t>‹#›</a:t>
            </a:fld>
            <a:endParaRPr lang="ro-R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1219F-C6DA-4B71-8772-36B6EA255F50}" type="datetimeFigureOut">
              <a:rPr lang="ro-RO" smtClean="0"/>
              <a:t>03.09.2023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2A3C01B1-94C4-456B-86C4-B730FEAECE98}" type="slidenum">
              <a:rPr lang="ro-RO" smtClean="0"/>
              <a:t>‹#›</a:t>
            </a:fld>
            <a:endParaRPr lang="ro-R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1219F-C6DA-4B71-8772-36B6EA255F50}" type="datetimeFigureOut">
              <a:rPr lang="ro-RO" smtClean="0"/>
              <a:t>03.09.2023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2A3C01B1-94C4-456B-86C4-B730FEAECE98}" type="slidenum">
              <a:rPr lang="ro-RO" smtClean="0"/>
              <a:t>‹#›</a:t>
            </a:fld>
            <a:endParaRPr lang="ro-R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71219F-C6DA-4B71-8772-36B6EA255F50}" type="datetimeFigureOut">
              <a:rPr lang="ro-RO" smtClean="0"/>
              <a:t>03.09.2023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2A3C01B1-94C4-456B-86C4-B730FEAECE98}" type="slidenum">
              <a:rPr lang="ro-RO" smtClean="0"/>
              <a:t>‹#›</a:t>
            </a:fld>
            <a:endParaRPr lang="ro-R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2C71219F-C6DA-4B71-8772-36B6EA255F50}" type="datetimeFigureOut">
              <a:rPr lang="ro-RO" smtClean="0"/>
              <a:t>03.09.2023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2A3C01B1-94C4-456B-86C4-B730FEAECE98}" type="slidenum">
              <a:rPr lang="ro-RO" smtClean="0"/>
              <a:t>‹#›</a:t>
            </a:fld>
            <a:endParaRPr lang="ro-R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C71219F-C6DA-4B71-8772-36B6EA255F50}" type="datetimeFigureOut">
              <a:rPr lang="ro-RO" smtClean="0"/>
              <a:t>03.09.2023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2A3C01B1-94C4-456B-86C4-B730FEAECE98}" type="slidenum">
              <a:rPr lang="ro-RO" smtClean="0"/>
              <a:t>‹#›</a:t>
            </a:fld>
            <a:endParaRPr lang="ro-RO"/>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C71219F-C6DA-4B71-8772-36B6EA255F50}" type="datetimeFigureOut">
              <a:rPr lang="ro-RO" smtClean="0"/>
              <a:t>03.09.2023</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2A3C01B1-94C4-456B-86C4-B730FEAECE98}" type="slidenum">
              <a:rPr lang="ro-RO" smtClean="0"/>
              <a:t>‹#›</a:t>
            </a:fld>
            <a:endParaRPr lang="ro-R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71219F-C6DA-4B71-8772-36B6EA255F50}" type="datetimeFigureOut">
              <a:rPr lang="ro-RO" smtClean="0"/>
              <a:t>03.09.2023</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2A3C01B1-94C4-456B-86C4-B730FEAECE98}" type="slidenum">
              <a:rPr lang="ro-RO" smtClean="0"/>
              <a:t>‹#›</a:t>
            </a:fld>
            <a:endParaRPr lang="ro-R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1219F-C6DA-4B71-8772-36B6EA255F50}" type="datetimeFigureOut">
              <a:rPr lang="ro-RO" smtClean="0"/>
              <a:t>03.09.2023</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2A3C01B1-94C4-456B-86C4-B730FEAECE98}" type="slidenum">
              <a:rPr lang="ro-RO" smtClean="0"/>
              <a:t>‹#›</a:t>
            </a:fld>
            <a:endParaRPr lang="ro-R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2C71219F-C6DA-4B71-8772-36B6EA255F50}" type="datetimeFigureOut">
              <a:rPr lang="ro-RO" smtClean="0"/>
              <a:t>03.09.2023</a:t>
            </a:fld>
            <a:endParaRPr lang="ro-RO"/>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ro-RO"/>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A3C01B1-94C4-456B-86C4-B730FEAECE98}" type="slidenum">
              <a:rPr lang="ro-RO" smtClean="0"/>
              <a:t>‹#›</a:t>
            </a:fld>
            <a:endParaRPr lang="ro-R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71219F-C6DA-4B71-8772-36B6EA255F50}" type="datetimeFigureOut">
              <a:rPr lang="ro-RO" smtClean="0"/>
              <a:t>03.09.2023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2A3C01B1-94C4-456B-86C4-B730FEAECE98}" type="slidenum">
              <a:rPr lang="ro-RO" smtClean="0"/>
              <a:t>‹#›</a:t>
            </a:fld>
            <a:endParaRPr lang="ro-RO"/>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2C71219F-C6DA-4B71-8772-36B6EA255F50}" type="datetimeFigureOut">
              <a:rPr lang="ro-RO" smtClean="0"/>
              <a:t>03.09.2023</a:t>
            </a:fld>
            <a:endParaRPr lang="ro-RO"/>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ro-RO"/>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A3C01B1-94C4-456B-86C4-B730FEAECE98}" type="slidenum">
              <a:rPr lang="ro-RO" smtClean="0"/>
              <a:t>‹#›</a:t>
            </a:fld>
            <a:endParaRPr lang="ro-RO"/>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7CEFAFCD-B4A5-4A35-8BD7-F9CC0CE35239}"/>
              </a:ext>
            </a:extLst>
          </p:cNvPr>
          <p:cNvSpPr>
            <a:spLocks noGrp="1"/>
          </p:cNvSpPr>
          <p:nvPr>
            <p:ph type="title"/>
          </p:nvPr>
        </p:nvSpPr>
        <p:spPr>
          <a:xfrm>
            <a:off x="2387930" y="215153"/>
            <a:ext cx="8764163" cy="1129553"/>
          </a:xfrm>
        </p:spPr>
        <p:txBody>
          <a:bodyPr>
            <a:normAutofit fontScale="90000"/>
          </a:bodyPr>
          <a:lstStyle/>
          <a:p>
            <a:pPr marL="0" marR="0" algn="ctr">
              <a:spcBef>
                <a:spcPts val="0"/>
              </a:spcBef>
              <a:spcAft>
                <a:spcPts val="0"/>
              </a:spcAft>
            </a:pPr>
            <a:r>
              <a:rPr lang="ro-RO" sz="3200" b="1" dirty="0">
                <a:solidFill>
                  <a:schemeClr val="accent1">
                    <a:lumMod val="75000"/>
                  </a:schemeClr>
                </a:solidFill>
              </a:rPr>
              <a:t>         </a:t>
            </a:r>
            <a:r>
              <a:rPr lang="ro-RO" sz="3200" b="1" dirty="0" smtClean="0">
                <a:solidFill>
                  <a:schemeClr val="accent1">
                    <a:lumMod val="75000"/>
                  </a:schemeClr>
                </a:solidFill>
              </a:rPr>
              <a:t/>
            </a:r>
            <a:br>
              <a:rPr lang="ro-RO" sz="3200" b="1" dirty="0" smtClean="0">
                <a:solidFill>
                  <a:schemeClr val="accent1">
                    <a:lumMod val="75000"/>
                  </a:schemeClr>
                </a:solidFill>
              </a:rPr>
            </a:br>
            <a:r>
              <a:rPr lang="ro-RO" sz="3200" b="1" dirty="0">
                <a:solidFill>
                  <a:schemeClr val="accent1">
                    <a:lumMod val="75000"/>
                  </a:schemeClr>
                </a:solidFill>
              </a:rPr>
              <a:t/>
            </a:r>
            <a:br>
              <a:rPr lang="ro-RO" sz="3200" b="1" dirty="0">
                <a:solidFill>
                  <a:schemeClr val="accent1">
                    <a:lumMod val="75000"/>
                  </a:schemeClr>
                </a:solidFill>
              </a:rPr>
            </a:br>
            <a:r>
              <a:rPr lang="en-US" sz="3200" b="1" dirty="0" err="1" smtClean="0">
                <a:solidFill>
                  <a:schemeClr val="accent1">
                    <a:lumMod val="75000"/>
                  </a:schemeClr>
                </a:solidFill>
              </a:rPr>
              <a:t>Colegiul</a:t>
            </a:r>
            <a:r>
              <a:rPr lang="en-US" sz="3200" b="1" dirty="0" smtClean="0">
                <a:solidFill>
                  <a:schemeClr val="accent1">
                    <a:lumMod val="75000"/>
                  </a:schemeClr>
                </a:solidFill>
              </a:rPr>
              <a:t> Economic,,</a:t>
            </a:r>
            <a:r>
              <a:rPr lang="en-US" sz="3200" b="1" dirty="0" err="1" smtClean="0">
                <a:solidFill>
                  <a:schemeClr val="accent1">
                    <a:lumMod val="75000"/>
                  </a:schemeClr>
                </a:solidFill>
              </a:rPr>
              <a:t>Dimitrie</a:t>
            </a:r>
            <a:r>
              <a:rPr lang="en-US" sz="3200" b="1" dirty="0" smtClean="0">
                <a:solidFill>
                  <a:schemeClr val="accent1">
                    <a:lumMod val="75000"/>
                  </a:schemeClr>
                </a:solidFill>
              </a:rPr>
              <a:t> </a:t>
            </a:r>
            <a:r>
              <a:rPr lang="en-US" sz="3200" b="1" dirty="0" err="1" smtClean="0">
                <a:solidFill>
                  <a:schemeClr val="accent1">
                    <a:lumMod val="75000"/>
                  </a:schemeClr>
                </a:solidFill>
              </a:rPr>
              <a:t>Cantemir</a:t>
            </a:r>
            <a:r>
              <a:rPr lang="en-US" sz="3200" b="1" dirty="0" smtClean="0">
                <a:solidFill>
                  <a:schemeClr val="accent1">
                    <a:lumMod val="75000"/>
                  </a:schemeClr>
                </a:solidFill>
              </a:rPr>
              <a:t>,, </a:t>
            </a:r>
            <a:r>
              <a:rPr lang="en-US" sz="3200" b="1" dirty="0" err="1" smtClean="0">
                <a:solidFill>
                  <a:schemeClr val="accent1">
                    <a:lumMod val="75000"/>
                  </a:schemeClr>
                </a:solidFill>
              </a:rPr>
              <a:t>Suceava</a:t>
            </a:r>
            <a:r>
              <a:rPr lang="en-US" sz="3200" b="1" dirty="0" smtClean="0">
                <a:solidFill>
                  <a:schemeClr val="accent1">
                    <a:lumMod val="75000"/>
                  </a:schemeClr>
                </a:solidFill>
              </a:rPr>
              <a:t> </a:t>
            </a:r>
            <a:r>
              <a:rPr lang="ro-RO" sz="3200" b="1" dirty="0">
                <a:solidFill>
                  <a:schemeClr val="accent1">
                    <a:lumMod val="75000"/>
                  </a:schemeClr>
                </a:solidFill>
                <a:latin typeface="Baskerville Old Face" panose="02020602080505020303" pitchFamily="18" charset="0"/>
              </a:rPr>
              <a:t/>
            </a:r>
            <a:br>
              <a:rPr lang="ro-RO" sz="3200" b="1" dirty="0">
                <a:solidFill>
                  <a:schemeClr val="accent1">
                    <a:lumMod val="75000"/>
                  </a:schemeClr>
                </a:solidFill>
                <a:latin typeface="Baskerville Old Face" panose="02020602080505020303" pitchFamily="18" charset="0"/>
              </a:rPr>
            </a:br>
            <a:r>
              <a:rPr lang="ro-RO" sz="3200" b="1" dirty="0">
                <a:solidFill>
                  <a:schemeClr val="accent1">
                    <a:lumMod val="75000"/>
                  </a:schemeClr>
                </a:solidFill>
                <a:latin typeface="Baskerville Old Face" panose="02020602080505020303" pitchFamily="18" charset="0"/>
              </a:rPr>
              <a:t/>
            </a:r>
            <a:br>
              <a:rPr lang="ro-RO" sz="3200" b="1" dirty="0">
                <a:solidFill>
                  <a:schemeClr val="accent1">
                    <a:lumMod val="75000"/>
                  </a:schemeClr>
                </a:solidFill>
                <a:latin typeface="Baskerville Old Face" panose="02020602080505020303" pitchFamily="18" charset="0"/>
              </a:rPr>
            </a:br>
            <a:r>
              <a:rPr lang="ro-RO" sz="2800" dirty="0">
                <a:solidFill>
                  <a:srgbClr val="000000"/>
                </a:solidFill>
                <a:latin typeface="Verdana"/>
                <a:ea typeface="Calibri"/>
                <a:cs typeface="Verdana"/>
              </a:rPr>
              <a:t/>
            </a:r>
            <a:br>
              <a:rPr lang="ro-RO" sz="2800" dirty="0">
                <a:solidFill>
                  <a:srgbClr val="000000"/>
                </a:solidFill>
                <a:latin typeface="Verdana"/>
                <a:ea typeface="Calibri"/>
                <a:cs typeface="Verdana"/>
              </a:rPr>
            </a:br>
            <a:endParaRPr lang="ro-RO" sz="3200" b="1" dirty="0">
              <a:solidFill>
                <a:schemeClr val="accent1">
                  <a:lumMod val="75000"/>
                </a:schemeClr>
              </a:solidFill>
              <a:latin typeface="Baskerville Old Face" panose="02020602080505020303" pitchFamily="18" charset="0"/>
            </a:endParaRPr>
          </a:p>
        </p:txBody>
      </p:sp>
      <p:sp>
        <p:nvSpPr>
          <p:cNvPr id="5" name="Subtitlu 2">
            <a:extLst>
              <a:ext uri="{FF2B5EF4-FFF2-40B4-BE49-F238E27FC236}">
                <a16:creationId xmlns="" xmlns:a16="http://schemas.microsoft.com/office/drawing/2014/main" id="{7698B4CA-CA24-434B-B8F7-D7BFF5AD7C2A}"/>
              </a:ext>
            </a:extLst>
          </p:cNvPr>
          <p:cNvSpPr txBox="1">
            <a:spLocks/>
          </p:cNvSpPr>
          <p:nvPr/>
        </p:nvSpPr>
        <p:spPr>
          <a:xfrm>
            <a:off x="979169" y="1200920"/>
            <a:ext cx="7800309" cy="484631"/>
          </a:xfrm>
          <a:prstGeom prst="rect">
            <a:avLst/>
          </a:prstGeom>
        </p:spPr>
        <p:txBody>
          <a:bodyPr vert="horz" lIns="91440" tIns="45720" rIns="91440" bIns="45720" rtlCol="0">
            <a:noAutofit/>
          </a:bodyPr>
          <a:lstStyle>
            <a:lvl1pPr marL="0" indent="0" algn="l" defTabSz="457200" rtl="0" eaLnBrk="1" latinLnBrk="0" hangingPunct="1">
              <a:spcBef>
                <a:spcPts val="1000"/>
              </a:spcBef>
              <a:spcAft>
                <a:spcPts val="0"/>
              </a:spcAft>
              <a:buClr>
                <a:schemeClr val="accent1"/>
              </a:buClr>
              <a:buFont typeface="Wingdings 3" charset="2"/>
              <a:buNone/>
              <a:defRPr sz="14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9pPr>
          </a:lstStyle>
          <a:p>
            <a:pPr algn="ctr"/>
            <a:endParaRPr lang="en-US" sz="2000" b="1" dirty="0" smtClean="0">
              <a:solidFill>
                <a:srgbClr val="7030A0"/>
              </a:solidFill>
              <a:latin typeface="+mj-lt"/>
            </a:endParaRPr>
          </a:p>
          <a:p>
            <a:pPr algn="ctr"/>
            <a:r>
              <a:rPr lang="ro-RO" sz="2000" b="1" dirty="0" smtClean="0">
                <a:solidFill>
                  <a:srgbClr val="7030A0"/>
                </a:solidFill>
                <a:latin typeface="+mj-lt"/>
              </a:rPr>
              <a:t>DISEMINARE</a:t>
            </a:r>
            <a:endParaRPr lang="ro-RO" sz="2000" b="1" dirty="0">
              <a:solidFill>
                <a:srgbClr val="7030A0"/>
              </a:solidFill>
              <a:latin typeface="+mj-lt"/>
            </a:endParaRPr>
          </a:p>
          <a:p>
            <a:pPr algn="ctr"/>
            <a:r>
              <a:rPr lang="ro-RO" sz="1800" b="1" i="1" dirty="0">
                <a:solidFill>
                  <a:srgbClr val="7030A0"/>
                </a:solidFill>
                <a:latin typeface="+mj-lt"/>
              </a:rPr>
              <a:t>PROIECT </a:t>
            </a:r>
            <a:r>
              <a:rPr lang="ro-RO" sz="1800" b="1" i="1" dirty="0" smtClean="0">
                <a:solidFill>
                  <a:srgbClr val="7030A0"/>
                </a:solidFill>
                <a:latin typeface="+mj-lt"/>
              </a:rPr>
              <a:t>ERASMUS+</a:t>
            </a:r>
            <a:r>
              <a:rPr lang="fr-FR" sz="1800" b="1" dirty="0"/>
              <a:t>2022-1-RO01-KA121-SCH-000059919</a:t>
            </a:r>
            <a:endParaRPr lang="ro-RO" sz="1800" dirty="0"/>
          </a:p>
          <a:p>
            <a:pPr algn="ctr"/>
            <a:endParaRPr lang="ro-RO" altLang="ro-RO" sz="1800" i="1" dirty="0">
              <a:solidFill>
                <a:srgbClr val="7030A0"/>
              </a:solidFill>
              <a:latin typeface="+mj-lt"/>
            </a:endParaRPr>
          </a:p>
        </p:txBody>
      </p:sp>
      <p:sp>
        <p:nvSpPr>
          <p:cNvPr id="13" name="Substituent conținut 5">
            <a:extLst>
              <a:ext uri="{FF2B5EF4-FFF2-40B4-BE49-F238E27FC236}">
                <a16:creationId xmlns="" xmlns:a16="http://schemas.microsoft.com/office/drawing/2014/main" id="{46616B73-4387-43EA-809A-882BAC793E05}"/>
              </a:ext>
            </a:extLst>
          </p:cNvPr>
          <p:cNvSpPr txBox="1">
            <a:spLocks/>
          </p:cNvSpPr>
          <p:nvPr/>
        </p:nvSpPr>
        <p:spPr>
          <a:xfrm>
            <a:off x="8364071" y="4858013"/>
            <a:ext cx="4248789" cy="53205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ro-RO" sz="2400" b="1" dirty="0" smtClean="0">
                <a:solidFill>
                  <a:schemeClr val="accent1">
                    <a:lumMod val="75000"/>
                  </a:schemeClr>
                </a:solidFill>
                <a:latin typeface="+mj-lt"/>
              </a:rPr>
              <a:t>prof.</a:t>
            </a:r>
            <a:r>
              <a:rPr lang="en-US" sz="2400" b="1" dirty="0" smtClean="0">
                <a:solidFill>
                  <a:schemeClr val="accent1">
                    <a:lumMod val="75000"/>
                  </a:schemeClr>
                </a:solidFill>
                <a:latin typeface="+mj-lt"/>
              </a:rPr>
              <a:t>B</a:t>
            </a:r>
            <a:r>
              <a:rPr lang="ro-RO" sz="2400" b="1" dirty="0" smtClean="0">
                <a:solidFill>
                  <a:schemeClr val="accent1">
                    <a:lumMod val="75000"/>
                  </a:schemeClr>
                </a:solidFill>
                <a:latin typeface="+mj-lt"/>
              </a:rPr>
              <a:t>ă</a:t>
            </a:r>
            <a:r>
              <a:rPr lang="en-US" sz="2400" b="1" dirty="0" smtClean="0">
                <a:solidFill>
                  <a:schemeClr val="accent1">
                    <a:lumMod val="75000"/>
                  </a:schemeClr>
                </a:solidFill>
                <a:latin typeface="+mj-lt"/>
              </a:rPr>
              <a:t>b</a:t>
            </a:r>
            <a:r>
              <a:rPr lang="ro-RO" sz="2400" b="1" dirty="0" smtClean="0">
                <a:solidFill>
                  <a:schemeClr val="accent1">
                    <a:lumMod val="75000"/>
                  </a:schemeClr>
                </a:solidFill>
                <a:latin typeface="+mj-lt"/>
              </a:rPr>
              <a:t>ă</a:t>
            </a:r>
            <a:r>
              <a:rPr lang="en-US" sz="2400" b="1" dirty="0" err="1" smtClean="0">
                <a:solidFill>
                  <a:schemeClr val="accent1">
                    <a:lumMod val="75000"/>
                  </a:schemeClr>
                </a:solidFill>
                <a:latin typeface="+mj-lt"/>
              </a:rPr>
              <a:t>scu</a:t>
            </a:r>
            <a:r>
              <a:rPr lang="ro-RO" sz="2400" b="1" dirty="0" smtClean="0">
                <a:solidFill>
                  <a:schemeClr val="accent1">
                    <a:lumMod val="75000"/>
                  </a:schemeClr>
                </a:solidFill>
                <a:latin typeface="+mj-lt"/>
              </a:rPr>
              <a:t> Melania </a:t>
            </a:r>
            <a:r>
              <a:rPr lang="en-US" sz="2400" b="1" dirty="0" smtClean="0">
                <a:solidFill>
                  <a:schemeClr val="accent1">
                    <a:lumMod val="75000"/>
                  </a:schemeClr>
                </a:solidFill>
                <a:latin typeface="+mj-lt"/>
              </a:rPr>
              <a:t> </a:t>
            </a:r>
            <a:endParaRPr lang="ro-RO" sz="2400" dirty="0">
              <a:latin typeface="+mj-lt"/>
            </a:endParaRPr>
          </a:p>
        </p:txBody>
      </p:sp>
      <p:sp>
        <p:nvSpPr>
          <p:cNvPr id="10" name="Dreptunghi 9">
            <a:extLst>
              <a:ext uri="{FF2B5EF4-FFF2-40B4-BE49-F238E27FC236}">
                <a16:creationId xmlns="" xmlns:a16="http://schemas.microsoft.com/office/drawing/2014/main" id="{01E445C3-3C97-48AE-B0B6-01A26B83A5CD}"/>
              </a:ext>
            </a:extLst>
          </p:cNvPr>
          <p:cNvSpPr/>
          <p:nvPr/>
        </p:nvSpPr>
        <p:spPr>
          <a:xfrm>
            <a:off x="3578759" y="2716846"/>
            <a:ext cx="2261638" cy="646331"/>
          </a:xfrm>
          <a:prstGeom prst="rect">
            <a:avLst/>
          </a:prstGeom>
        </p:spPr>
        <p:txBody>
          <a:bodyPr wrap="square">
            <a:spAutoFit/>
          </a:bodyPr>
          <a:lstStyle/>
          <a:p>
            <a:pPr algn="ctr"/>
            <a:r>
              <a:rPr lang="en-US" b="1" i="1" dirty="0" smtClean="0">
                <a:solidFill>
                  <a:srgbClr val="7030A0"/>
                </a:solidFill>
              </a:rPr>
              <a:t>Limassol - CIPRU </a:t>
            </a:r>
            <a:endParaRPr lang="ro-RO" b="1" i="1" dirty="0">
              <a:solidFill>
                <a:srgbClr val="7030A0"/>
              </a:solidFill>
            </a:endParaRPr>
          </a:p>
          <a:p>
            <a:pPr algn="ctr"/>
            <a:r>
              <a:rPr lang="en-US" b="1" i="1" dirty="0" smtClean="0">
                <a:solidFill>
                  <a:srgbClr val="7030A0"/>
                </a:solidFill>
              </a:rPr>
              <a:t>08-12 </a:t>
            </a:r>
            <a:r>
              <a:rPr lang="en-US" b="1" i="1" dirty="0" err="1" smtClean="0">
                <a:solidFill>
                  <a:srgbClr val="7030A0"/>
                </a:solidFill>
              </a:rPr>
              <a:t>mai</a:t>
            </a:r>
            <a:r>
              <a:rPr lang="en-US" b="1" i="1" dirty="0" smtClean="0">
                <a:solidFill>
                  <a:srgbClr val="7030A0"/>
                </a:solidFill>
              </a:rPr>
              <a:t> 2023</a:t>
            </a:r>
            <a:endParaRPr lang="ro-RO" b="1" i="1" dirty="0">
              <a:solidFill>
                <a:srgbClr val="7030A0"/>
              </a:solidFill>
            </a:endParaRPr>
          </a:p>
        </p:txBody>
      </p:sp>
      <p:pic>
        <p:nvPicPr>
          <p:cNvPr id="8" name="Picture 2" descr="File:Erasmus+ Logo.svg - Wikimedia Commons">
            <a:extLst>
              <a:ext uri="{FF2B5EF4-FFF2-40B4-BE49-F238E27FC236}">
                <a16:creationId xmlns="" xmlns:a16="http://schemas.microsoft.com/office/drawing/2014/main" id="{188E84F2-9865-4455-9874-265236D90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57" y="83207"/>
            <a:ext cx="2203673" cy="6296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sy up in Cyprus: Why Limassol is the perfect winter warmer | Daily Mail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931" y="3363177"/>
            <a:ext cx="5223103" cy="293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634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929026" y="1100138"/>
            <a:ext cx="6364110" cy="357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1338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smtClean="0">
                <a:solidFill>
                  <a:schemeClr val="accent1">
                    <a:lumMod val="50000"/>
                  </a:schemeClr>
                </a:solidFill>
              </a:rPr>
              <a:t>Emoti</a:t>
            </a:r>
            <a:r>
              <a:rPr lang="ro-RO" b="1" dirty="0" smtClean="0">
                <a:solidFill>
                  <a:schemeClr val="accent1">
                    <a:lumMod val="50000"/>
                  </a:schemeClr>
                </a:solidFill>
              </a:rPr>
              <a:t>I </a:t>
            </a:r>
            <a:endParaRPr lang="en-US" dirty="0"/>
          </a:p>
        </p:txBody>
      </p:sp>
      <p:sp>
        <p:nvSpPr>
          <p:cNvPr id="3" name="Content Placeholder 2"/>
          <p:cNvSpPr>
            <a:spLocks noGrp="1"/>
          </p:cNvSpPr>
          <p:nvPr>
            <p:ph idx="1"/>
          </p:nvPr>
        </p:nvSpPr>
        <p:spPr>
          <a:xfrm>
            <a:off x="677334" y="1156447"/>
            <a:ext cx="8596668" cy="4884915"/>
          </a:xfrm>
        </p:spPr>
        <p:txBody>
          <a:bodyPr/>
          <a:lstStyle/>
          <a:p>
            <a:r>
              <a:rPr lang="ro-RO" dirty="0"/>
              <a:t>Teoria doctorului Robert Plutchik spune că cele opt emoții de bază sunt: </a:t>
            </a:r>
            <a:endParaRPr lang="ro-RO" dirty="0" smtClean="0"/>
          </a:p>
          <a:p>
            <a:r>
              <a:rPr lang="ro-RO" dirty="0" smtClean="0"/>
              <a:t>Frica </a:t>
            </a:r>
            <a:r>
              <a:rPr lang="ro-RO" dirty="0"/>
              <a:t>→ sentiment de frică </a:t>
            </a:r>
            <a:endParaRPr lang="ro-RO" dirty="0" smtClean="0"/>
          </a:p>
          <a:p>
            <a:r>
              <a:rPr lang="ro-RO" dirty="0" smtClean="0"/>
              <a:t>Furie </a:t>
            </a:r>
            <a:r>
              <a:rPr lang="ro-RO" dirty="0"/>
              <a:t>→ senzație de furie. Un cuvânt mai puternic pentru furie este furie Tristețe → sentiment de tristețe. </a:t>
            </a:r>
            <a:endParaRPr lang="ro-RO" dirty="0" smtClean="0"/>
          </a:p>
          <a:p>
            <a:r>
              <a:rPr lang="ro-RO" dirty="0" smtClean="0"/>
              <a:t>Alte </a:t>
            </a:r>
            <a:r>
              <a:rPr lang="ro-RO" dirty="0"/>
              <a:t>cuvinte sunt tristețe, durere (un sentiment mai puternic, de exemplu când cineva a murit) </a:t>
            </a:r>
            <a:endParaRPr lang="ro-RO" dirty="0" smtClean="0"/>
          </a:p>
          <a:p>
            <a:r>
              <a:rPr lang="ro-RO" dirty="0" smtClean="0"/>
              <a:t>Bucurie </a:t>
            </a:r>
            <a:r>
              <a:rPr lang="ro-RO" dirty="0"/>
              <a:t>→ senzație de fericire. Alte cuvinte sunt fericire, bucurie </a:t>
            </a:r>
            <a:endParaRPr lang="ro-RO" dirty="0" smtClean="0"/>
          </a:p>
          <a:p>
            <a:r>
              <a:rPr lang="ro-RO" dirty="0" smtClean="0"/>
              <a:t>Dezgust </a:t>
            </a:r>
            <a:r>
              <a:rPr lang="ro-RO" dirty="0"/>
              <a:t>→ simți că ceva este în neregulă sau urât </a:t>
            </a:r>
            <a:endParaRPr lang="ro-RO" dirty="0" smtClean="0"/>
          </a:p>
          <a:p>
            <a:r>
              <a:rPr lang="ro-RO" dirty="0" smtClean="0"/>
              <a:t>Surpriză </a:t>
            </a:r>
            <a:r>
              <a:rPr lang="ro-RO" dirty="0"/>
              <a:t>→ a fi nepregătit pentru ceva </a:t>
            </a:r>
            <a:endParaRPr lang="ro-RO" dirty="0" smtClean="0"/>
          </a:p>
          <a:p>
            <a:r>
              <a:rPr lang="ro-RO" dirty="0" smtClean="0"/>
              <a:t>Încredere </a:t>
            </a:r>
            <a:r>
              <a:rPr lang="ro-RO" dirty="0"/>
              <a:t>→ o emoție pozitivă; admirația este mai puternică; acceptarea este mai slabă. </a:t>
            </a:r>
            <a:endParaRPr lang="ro-RO" dirty="0" smtClean="0"/>
          </a:p>
          <a:p>
            <a:r>
              <a:rPr lang="ro-RO" dirty="0" smtClean="0"/>
              <a:t>Anticiparea </a:t>
            </a:r>
            <a:r>
              <a:rPr lang="ro-RO" dirty="0"/>
              <a:t>→ în sensul de a aștepta cu nerăbdare ceva ce se va întâmpla. Așteptările sunt mai neutre</a:t>
            </a:r>
            <a:endParaRPr lang="en-US" dirty="0"/>
          </a:p>
        </p:txBody>
      </p:sp>
    </p:spTree>
    <p:extLst>
      <p:ext uri="{BB962C8B-B14F-4D97-AF65-F5344CB8AC3E}">
        <p14:creationId xmlns:p14="http://schemas.microsoft.com/office/powerpoint/2010/main" val="2103458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Crearea conștiinței de sine...</a:t>
            </a:r>
            <a:endParaRPr lang="en-US" dirty="0"/>
          </a:p>
        </p:txBody>
      </p:sp>
      <p:sp>
        <p:nvSpPr>
          <p:cNvPr id="3" name="Content Placeholder 2"/>
          <p:cNvSpPr>
            <a:spLocks noGrp="1"/>
          </p:cNvSpPr>
          <p:nvPr>
            <p:ph idx="1"/>
          </p:nvPr>
        </p:nvSpPr>
        <p:spPr>
          <a:xfrm>
            <a:off x="677334" y="1129553"/>
            <a:ext cx="9690348" cy="4911809"/>
          </a:xfrm>
        </p:spPr>
        <p:txBody>
          <a:bodyPr>
            <a:normAutofit fontScale="92500" lnSpcReduction="10000"/>
          </a:bodyPr>
          <a:lstStyle/>
          <a:p>
            <a:r>
              <a:rPr lang="ro-RO" dirty="0"/>
              <a:t>Cele mai mari trei realizări ale mele </a:t>
            </a:r>
            <a:endParaRPr lang="ro-RO" dirty="0" smtClean="0"/>
          </a:p>
          <a:p>
            <a:r>
              <a:rPr lang="ro-RO" dirty="0" smtClean="0"/>
              <a:t>Trei </a:t>
            </a:r>
            <a:r>
              <a:rPr lang="ro-RO" dirty="0"/>
              <a:t>lucruri pe care le-am învățat despre mine </a:t>
            </a:r>
            <a:endParaRPr lang="ro-RO" dirty="0" smtClean="0"/>
          </a:p>
          <a:p>
            <a:r>
              <a:rPr lang="ro-RO" dirty="0" smtClean="0"/>
              <a:t>Cea </a:t>
            </a:r>
            <a:r>
              <a:rPr lang="ro-RO" dirty="0"/>
              <a:t>mai puternică carte pe care am citit-o </a:t>
            </a:r>
            <a:endParaRPr lang="ro-RO" dirty="0" smtClean="0"/>
          </a:p>
          <a:p>
            <a:r>
              <a:rPr lang="ro-RO" dirty="0" smtClean="0"/>
              <a:t>Cel </a:t>
            </a:r>
            <a:r>
              <a:rPr lang="ro-RO" dirty="0"/>
              <a:t>mai semnificativ film pe care l-am văzut </a:t>
            </a:r>
            <a:endParaRPr lang="ro-RO" dirty="0" smtClean="0"/>
          </a:p>
          <a:p>
            <a:r>
              <a:rPr lang="ro-RO" dirty="0" smtClean="0"/>
              <a:t>Persoana </a:t>
            </a:r>
            <a:r>
              <a:rPr lang="ro-RO" dirty="0"/>
              <a:t>care m-a influențat cel mai mult </a:t>
            </a:r>
            <a:endParaRPr lang="ro-RO" dirty="0" smtClean="0"/>
          </a:p>
          <a:p>
            <a:r>
              <a:rPr lang="ro-RO" dirty="0" smtClean="0"/>
              <a:t>Cel </a:t>
            </a:r>
            <a:r>
              <a:rPr lang="ro-RO" dirty="0"/>
              <a:t>mai magic moment al meu </a:t>
            </a:r>
            <a:endParaRPr lang="ro-RO" dirty="0" smtClean="0"/>
          </a:p>
          <a:p>
            <a:r>
              <a:rPr lang="ro-RO" dirty="0" smtClean="0"/>
              <a:t>Persoana </a:t>
            </a:r>
            <a:r>
              <a:rPr lang="ro-RO" dirty="0"/>
              <a:t>la care ținea cel mai mult </a:t>
            </a:r>
            <a:endParaRPr lang="ro-RO" dirty="0" smtClean="0"/>
          </a:p>
          <a:p>
            <a:r>
              <a:rPr lang="ro-RO" dirty="0" smtClean="0"/>
              <a:t>Evaluare </a:t>
            </a:r>
            <a:r>
              <a:rPr lang="ro-RO" dirty="0"/>
              <a:t>personală (1 fiind slab, 5 excelent</a:t>
            </a:r>
            <a:r>
              <a:rPr lang="ro-RO" dirty="0" smtClean="0"/>
              <a:t>)</a:t>
            </a:r>
          </a:p>
          <a:p>
            <a:r>
              <a:rPr lang="ro-RO" dirty="0"/>
              <a:t>Starea mea de sănătate/bunăstare fizică </a:t>
            </a:r>
            <a:endParaRPr lang="ro-RO" dirty="0" smtClean="0"/>
          </a:p>
          <a:p>
            <a:r>
              <a:rPr lang="ro-RO" dirty="0" smtClean="0"/>
              <a:t>Starea </a:t>
            </a:r>
            <a:r>
              <a:rPr lang="ro-RO" dirty="0"/>
              <a:t>celei mai semnificative relații ale mele </a:t>
            </a:r>
            <a:endParaRPr lang="ro-RO" dirty="0" smtClean="0"/>
          </a:p>
          <a:p>
            <a:r>
              <a:rPr lang="ro-RO" dirty="0" smtClean="0"/>
              <a:t>Atitudinea </a:t>
            </a:r>
            <a:r>
              <a:rPr lang="ro-RO" dirty="0"/>
              <a:t>mea generală față de viață </a:t>
            </a:r>
            <a:endParaRPr lang="ro-RO" dirty="0" smtClean="0"/>
          </a:p>
          <a:p>
            <a:r>
              <a:rPr lang="ro-RO" dirty="0" smtClean="0"/>
              <a:t>Controlul </a:t>
            </a:r>
            <a:r>
              <a:rPr lang="ro-RO" dirty="0"/>
              <a:t>meu asupra circumstanțelor mele </a:t>
            </a:r>
            <a:endParaRPr lang="ro-RO" dirty="0" smtClean="0"/>
          </a:p>
          <a:p>
            <a:r>
              <a:rPr lang="ro-RO" dirty="0" smtClean="0"/>
              <a:t>Stabilitatea </a:t>
            </a:r>
            <a:r>
              <a:rPr lang="ro-RO" dirty="0"/>
              <a:t>mea emoțională </a:t>
            </a:r>
            <a:endParaRPr lang="ro-RO" dirty="0" smtClean="0"/>
          </a:p>
          <a:p>
            <a:r>
              <a:rPr lang="ro-RO" dirty="0" smtClean="0"/>
              <a:t>Noi </a:t>
            </a:r>
            <a:r>
              <a:rPr lang="ro-RO" dirty="0"/>
              <a:t>cunoștințe acumulate </a:t>
            </a:r>
            <a:endParaRPr lang="ro-RO" dirty="0" smtClean="0"/>
          </a:p>
          <a:p>
            <a:r>
              <a:rPr lang="ro-RO" dirty="0" smtClean="0"/>
              <a:t>Balanta </a:t>
            </a:r>
            <a:r>
              <a:rPr lang="ro-RO" dirty="0"/>
              <a:t>vietii</a:t>
            </a:r>
            <a:endParaRPr lang="en-US" dirty="0"/>
          </a:p>
        </p:txBody>
      </p:sp>
    </p:spTree>
    <p:extLst>
      <p:ext uri="{BB962C8B-B14F-4D97-AF65-F5344CB8AC3E}">
        <p14:creationId xmlns:p14="http://schemas.microsoft.com/office/powerpoint/2010/main" val="1712221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solidFill>
                  <a:srgbClr val="90C226"/>
                </a:solidFill>
              </a:rPr>
              <a:t>Crearea conștiinței de sine...</a:t>
            </a:r>
            <a:endParaRPr lang="en-US" dirty="0"/>
          </a:p>
        </p:txBody>
      </p:sp>
      <p:sp>
        <p:nvSpPr>
          <p:cNvPr id="3" name="Content Placeholder 2"/>
          <p:cNvSpPr>
            <a:spLocks noGrp="1"/>
          </p:cNvSpPr>
          <p:nvPr>
            <p:ph idx="1"/>
          </p:nvPr>
        </p:nvSpPr>
        <p:spPr/>
        <p:txBody>
          <a:bodyPr/>
          <a:lstStyle/>
          <a:p>
            <a:r>
              <a:rPr lang="ro-RO" dirty="0"/>
              <a:t>Stabilitatea mea financiară </a:t>
            </a:r>
            <a:endParaRPr lang="ro-RO" dirty="0" smtClean="0"/>
          </a:p>
          <a:p>
            <a:r>
              <a:rPr lang="ro-RO" dirty="0" smtClean="0"/>
              <a:t>Cele </a:t>
            </a:r>
            <a:r>
              <a:rPr lang="ro-RO" dirty="0"/>
              <a:t>trei obiective ale mele de sănătate </a:t>
            </a:r>
            <a:endParaRPr lang="ro-RO" dirty="0" smtClean="0"/>
          </a:p>
          <a:p>
            <a:r>
              <a:rPr lang="ro-RO" dirty="0" smtClean="0"/>
              <a:t>Cele </a:t>
            </a:r>
            <a:r>
              <a:rPr lang="ro-RO" dirty="0"/>
              <a:t>trei obiective profesionale ale mele </a:t>
            </a:r>
            <a:endParaRPr lang="ro-RO" dirty="0" smtClean="0"/>
          </a:p>
          <a:p>
            <a:r>
              <a:rPr lang="ro-RO" dirty="0" smtClean="0"/>
              <a:t>Cele </a:t>
            </a:r>
            <a:r>
              <a:rPr lang="ro-RO" dirty="0"/>
              <a:t>trei obiective personale ale mele </a:t>
            </a:r>
            <a:endParaRPr lang="ro-RO" dirty="0" smtClean="0"/>
          </a:p>
          <a:p>
            <a:r>
              <a:rPr lang="ro-RO" dirty="0" smtClean="0"/>
              <a:t>Un </a:t>
            </a:r>
            <a:r>
              <a:rPr lang="ro-RO" dirty="0"/>
              <a:t>nou obicei care mi-ar influența cel mai mult viața? </a:t>
            </a:r>
            <a:endParaRPr lang="ro-RO" dirty="0" smtClean="0"/>
          </a:p>
          <a:p>
            <a:r>
              <a:rPr lang="ro-RO" dirty="0" smtClean="0"/>
              <a:t>Principalul </a:t>
            </a:r>
            <a:r>
              <a:rPr lang="ro-RO" dirty="0"/>
              <a:t>obicei pe care trebuie să-l rup? </a:t>
            </a:r>
            <a:endParaRPr lang="ro-RO" dirty="0" smtClean="0"/>
          </a:p>
          <a:p>
            <a:r>
              <a:rPr lang="ro-RO" dirty="0" smtClean="0"/>
              <a:t>Relația </a:t>
            </a:r>
            <a:r>
              <a:rPr lang="ro-RO" dirty="0"/>
              <a:t>cheie la care trebuie să lucrez?</a:t>
            </a:r>
            <a:endParaRPr lang="en-US" dirty="0"/>
          </a:p>
        </p:txBody>
      </p:sp>
    </p:spTree>
    <p:extLst>
      <p:ext uri="{BB962C8B-B14F-4D97-AF65-F5344CB8AC3E}">
        <p14:creationId xmlns:p14="http://schemas.microsoft.com/office/powerpoint/2010/main" val="2863916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Bilanțul personal</a:t>
            </a:r>
            <a:endParaRPr lang="en-US" dirty="0"/>
          </a:p>
        </p:txBody>
      </p:sp>
      <p:sp>
        <p:nvSpPr>
          <p:cNvPr id="3" name="Content Placeholder 2"/>
          <p:cNvSpPr>
            <a:spLocks noGrp="1"/>
          </p:cNvSpPr>
          <p:nvPr>
            <p:ph idx="1"/>
          </p:nvPr>
        </p:nvSpPr>
        <p:spPr/>
        <p:txBody>
          <a:bodyPr/>
          <a:lstStyle/>
          <a:p>
            <a:endParaRPr lang="ro-RO" dirty="0" smtClean="0"/>
          </a:p>
          <a:p>
            <a:endParaRPr lang="ro-RO" dirty="0"/>
          </a:p>
          <a:p>
            <a:r>
              <a:rPr lang="ro-RO" dirty="0" smtClean="0"/>
              <a:t>Care </a:t>
            </a:r>
            <a:r>
              <a:rPr lang="ro-RO" dirty="0"/>
              <a:t>dintre punctele mele forte s-ar putea dovedi a fi puncte slabe?</a:t>
            </a:r>
            <a:endParaRPr lang="en-US" dirty="0"/>
          </a:p>
        </p:txBody>
      </p:sp>
    </p:spTree>
    <p:extLst>
      <p:ext uri="{BB962C8B-B14F-4D97-AF65-F5344CB8AC3E}">
        <p14:creationId xmlns:p14="http://schemas.microsoft.com/office/powerpoint/2010/main" val="552404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Inteligența emoțională la locul de muncă (EQ)</a:t>
            </a:r>
            <a:endParaRPr lang="en-US" dirty="0"/>
          </a:p>
        </p:txBody>
      </p:sp>
      <p:sp>
        <p:nvSpPr>
          <p:cNvPr id="3" name="Content Placeholder 2"/>
          <p:cNvSpPr>
            <a:spLocks noGrp="1"/>
          </p:cNvSpPr>
          <p:nvPr>
            <p:ph idx="1"/>
          </p:nvPr>
        </p:nvSpPr>
        <p:spPr>
          <a:xfrm>
            <a:off x="744570" y="1465730"/>
            <a:ext cx="8596668" cy="5284694"/>
          </a:xfrm>
        </p:spPr>
        <p:txBody>
          <a:bodyPr>
            <a:normAutofit/>
          </a:bodyPr>
          <a:lstStyle/>
          <a:p>
            <a:r>
              <a:rPr lang="ro-RO" dirty="0" smtClean="0"/>
              <a:t>În a doua zi de formare am aflat despre inteligența emoțională la locul de muncă</a:t>
            </a:r>
          </a:p>
          <a:p>
            <a:r>
              <a:rPr lang="ro-RO" dirty="0"/>
              <a:t>Energizează</a:t>
            </a:r>
            <a:r>
              <a:rPr lang="ro-RO" dirty="0" smtClean="0"/>
              <a:t>!!</a:t>
            </a:r>
          </a:p>
          <a:p>
            <a:r>
              <a:rPr lang="ro-RO" dirty="0"/>
              <a:t>Gânduri vs </a:t>
            </a:r>
            <a:r>
              <a:rPr lang="ro-RO" dirty="0" smtClean="0"/>
              <a:t>emoții</a:t>
            </a:r>
          </a:p>
          <a:p>
            <a:r>
              <a:rPr lang="ro-RO" dirty="0"/>
              <a:t>Auto-reglare: De ce nu facem exact ceea ce ne vine să facem atunci când avem chef</a:t>
            </a:r>
            <a:r>
              <a:rPr lang="ro-RO" dirty="0" smtClean="0"/>
              <a:t>?</a:t>
            </a:r>
          </a:p>
          <a:p>
            <a:r>
              <a:rPr lang="ro-RO" dirty="0" smtClean="0"/>
              <a:t>Auto – reglare înseamnă:</a:t>
            </a:r>
          </a:p>
          <a:p>
            <a:r>
              <a:rPr lang="ro-RO" dirty="0"/>
              <a:t>Creează: </a:t>
            </a:r>
            <a:endParaRPr lang="ro-RO" dirty="0" smtClean="0"/>
          </a:p>
          <a:p>
            <a:r>
              <a:rPr lang="ro-RO" dirty="0" smtClean="0"/>
              <a:t>Încredere </a:t>
            </a:r>
            <a:r>
              <a:rPr lang="ro-RO" dirty="0"/>
              <a:t>în sine </a:t>
            </a:r>
            <a:endParaRPr lang="ro-RO" dirty="0" smtClean="0"/>
          </a:p>
          <a:p>
            <a:r>
              <a:rPr lang="ro-RO" dirty="0" smtClean="0"/>
              <a:t>Încredere </a:t>
            </a:r>
            <a:r>
              <a:rPr lang="ro-RO" dirty="0"/>
              <a:t>în sine și în ceilalți </a:t>
            </a:r>
            <a:endParaRPr lang="ro-RO" dirty="0" smtClean="0"/>
          </a:p>
          <a:p>
            <a:r>
              <a:rPr lang="ro-RO" dirty="0" smtClean="0"/>
              <a:t>Integritate </a:t>
            </a:r>
          </a:p>
          <a:p>
            <a:r>
              <a:rPr lang="ro-RO" dirty="0" smtClean="0"/>
              <a:t>Autoevaluare </a:t>
            </a:r>
          </a:p>
          <a:p>
            <a:r>
              <a:rPr lang="ro-RO" dirty="0" smtClean="0"/>
              <a:t>De </a:t>
            </a:r>
            <a:r>
              <a:rPr lang="ro-RO" dirty="0"/>
              <a:t>gestionare a timpului </a:t>
            </a:r>
            <a:endParaRPr lang="ro-RO" dirty="0" smtClean="0"/>
          </a:p>
          <a:p>
            <a:r>
              <a:rPr lang="ro-RO" dirty="0" smtClean="0"/>
              <a:t>Ascultare </a:t>
            </a:r>
            <a:r>
              <a:rPr lang="ro-RO" dirty="0"/>
              <a:t>activa</a:t>
            </a:r>
            <a:endParaRPr lang="en-US" dirty="0"/>
          </a:p>
        </p:txBody>
      </p:sp>
    </p:spTree>
    <p:extLst>
      <p:ext uri="{BB962C8B-B14F-4D97-AF65-F5344CB8AC3E}">
        <p14:creationId xmlns:p14="http://schemas.microsoft.com/office/powerpoint/2010/main" val="3746302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2362200"/>
          </a:xfrm>
        </p:spPr>
        <p:txBody>
          <a:bodyPr>
            <a:normAutofit/>
          </a:bodyPr>
          <a:lstStyle/>
          <a:p>
            <a:r>
              <a:rPr lang="ro-RO" sz="2200" dirty="0"/>
              <a:t>Empatie:Empatia este experiența de a înțelege gândurile, sentimentele și condiția altei persoane din punctul de vedere al acesteia, mai degrabă decât din punctul tău de vedere.</a:t>
            </a:r>
            <a:r>
              <a:rPr lang="ro-RO" dirty="0"/>
              <a:t/>
            </a:r>
            <a:br>
              <a:rPr lang="ro-RO" dirty="0"/>
            </a:br>
            <a:endParaRPr lang="en-US" dirty="0"/>
          </a:p>
        </p:txBody>
      </p:sp>
      <p:sp>
        <p:nvSpPr>
          <p:cNvPr id="3" name="Content Placeholder 2"/>
          <p:cNvSpPr>
            <a:spLocks noGrp="1"/>
          </p:cNvSpPr>
          <p:nvPr>
            <p:ph idx="1"/>
          </p:nvPr>
        </p:nvSpPr>
        <p:spPr/>
        <p:txBody>
          <a:bodyPr/>
          <a:lstStyle/>
          <a:p>
            <a:endParaRPr lang="en-US" dirty="0"/>
          </a:p>
        </p:txBody>
      </p:sp>
      <p:pic>
        <p:nvPicPr>
          <p:cNvPr id="4" name="Picture 2" descr="Image result for empathy apathy">
            <a:extLst>
              <a:ext uri="{FF2B5EF4-FFF2-40B4-BE49-F238E27FC236}">
                <a16:creationId xmlns="" xmlns:a16="http://schemas.microsoft.com/office/drawing/2014/main" id="{C767EFE0-0565-464F-B53F-CB0D92565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647" y="2146735"/>
            <a:ext cx="8821271" cy="382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402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528482"/>
          </a:xfrm>
        </p:spPr>
        <p:txBody>
          <a:bodyPr>
            <a:normAutofit fontScale="90000"/>
          </a:bodyPr>
          <a:lstStyle/>
          <a:p>
            <a:r>
              <a:rPr lang="ro-RO" i="1" dirty="0" smtClean="0">
                <a:latin typeface="Bahnschrift Light" panose="020B0502040204020203" pitchFamily="34" charset="0"/>
              </a:rPr>
              <a:t/>
            </a:r>
            <a:br>
              <a:rPr lang="ro-RO" i="1" dirty="0" smtClean="0">
                <a:latin typeface="Bahnschrift Light" panose="020B0502040204020203" pitchFamily="34" charset="0"/>
              </a:rPr>
            </a:br>
            <a:r>
              <a:rPr lang="ro-RO" dirty="0"/>
              <a:t>Ești un ascultător la fel de bun pe cât crezi că ești?</a:t>
            </a:r>
            <a:r>
              <a:rPr lang="en-GB" i="1" dirty="0">
                <a:solidFill>
                  <a:schemeClr val="accent5">
                    <a:lumMod val="75000"/>
                  </a:schemeClr>
                </a:solidFill>
                <a:latin typeface="Bahnschrift Light" panose="020B0502040204020203" pitchFamily="34" charset="0"/>
              </a:rPr>
              <a:t/>
            </a:r>
            <a:br>
              <a:rPr lang="en-GB" i="1" dirty="0">
                <a:solidFill>
                  <a:schemeClr val="accent5">
                    <a:lumMod val="75000"/>
                  </a:schemeClr>
                </a:solidFill>
                <a:latin typeface="Bahnschrift Light" panose="020B0502040204020203" pitchFamily="34" charset="0"/>
              </a:rPr>
            </a:br>
            <a:endParaRPr lang="en-US" dirty="0"/>
          </a:p>
        </p:txBody>
      </p:sp>
      <p:sp>
        <p:nvSpPr>
          <p:cNvPr id="3" name="Content Placeholder 2"/>
          <p:cNvSpPr>
            <a:spLocks noGrp="1"/>
          </p:cNvSpPr>
          <p:nvPr>
            <p:ph idx="1"/>
          </p:nvPr>
        </p:nvSpPr>
        <p:spPr/>
        <p:txBody>
          <a:bodyPr/>
          <a:lstStyle/>
          <a:p>
            <a:r>
              <a:rPr lang="ro-RO" sz="2000" dirty="0" smtClean="0"/>
              <a:t>Am realizat exerciții practice pentru a descoperi dacă suntem buni ascultători în orice situație</a:t>
            </a:r>
          </a:p>
          <a:p>
            <a:r>
              <a:rPr lang="ro-RO" sz="2000" dirty="0" smtClean="0"/>
              <a:t>Ascultarea activă</a:t>
            </a:r>
          </a:p>
          <a:p>
            <a:r>
              <a:rPr lang="ro-RO" sz="2000" dirty="0" smtClean="0"/>
              <a:t> Reacțiile colegului atunci când ascultarea a fost activă</a:t>
            </a:r>
          </a:p>
          <a:p>
            <a:r>
              <a:rPr lang="ro-RO" sz="2000" dirty="0" smtClean="0"/>
              <a:t>Reacțiile colegului atunci când ascultarea a fost deficitară, cu întreruperi…</a:t>
            </a:r>
          </a:p>
          <a:p>
            <a:pPr marL="0" indent="0">
              <a:buNone/>
            </a:pPr>
            <a:endParaRPr lang="en-US" dirty="0"/>
          </a:p>
        </p:txBody>
      </p:sp>
    </p:spTree>
    <p:extLst>
      <p:ext uri="{BB962C8B-B14F-4D97-AF65-F5344CB8AC3E}">
        <p14:creationId xmlns:p14="http://schemas.microsoft.com/office/powerpoint/2010/main" val="42397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sz="2800" dirty="0"/>
              <a:t>Răspunsuri </a:t>
            </a:r>
            <a:r>
              <a:rPr lang="ro-RO" sz="2800" dirty="0" smtClean="0"/>
              <a:t>emoționale, Șase pași pentru a gestiona emoțiile , Asertivitate / Empatie</a:t>
            </a:r>
            <a:endParaRPr lang="en-US" sz="2800" dirty="0"/>
          </a:p>
        </p:txBody>
      </p:sp>
      <p:sp>
        <p:nvSpPr>
          <p:cNvPr id="3" name="Content Placeholder 2"/>
          <p:cNvSpPr>
            <a:spLocks noGrp="1"/>
          </p:cNvSpPr>
          <p:nvPr>
            <p:ph idx="1"/>
          </p:nvPr>
        </p:nvSpPr>
        <p:spPr>
          <a:xfrm>
            <a:off x="677334" y="1506071"/>
            <a:ext cx="8596668" cy="5257800"/>
          </a:xfrm>
        </p:spPr>
        <p:txBody>
          <a:bodyPr>
            <a:normAutofit fontScale="92500" lnSpcReduction="20000"/>
          </a:bodyPr>
          <a:lstStyle/>
          <a:p>
            <a:endParaRPr lang="en-US" dirty="0" smtClean="0"/>
          </a:p>
          <a:p>
            <a:r>
              <a:rPr lang="ro-RO" sz="1600" dirty="0">
                <a:latin typeface="Times New Roman" panose="02020603050405020304" pitchFamily="18" charset="0"/>
                <a:cs typeface="Times New Roman" panose="02020603050405020304" pitchFamily="18" charset="0"/>
              </a:rPr>
              <a:t>Î</a:t>
            </a:r>
            <a:r>
              <a:rPr lang="en-US" sz="1700" dirty="0" smtClean="0">
                <a:latin typeface="Times New Roman" panose="02020603050405020304" pitchFamily="18" charset="0"/>
                <a:cs typeface="Times New Roman" panose="02020603050405020304" pitchFamily="18" charset="0"/>
              </a:rPr>
              <a:t>n </a:t>
            </a:r>
            <a:r>
              <a:rPr lang="en-US" sz="1700" dirty="0" err="1" smtClean="0">
                <a:latin typeface="Times New Roman" panose="02020603050405020304" pitchFamily="18" charset="0"/>
                <a:cs typeface="Times New Roman" panose="02020603050405020304" pitchFamily="18" charset="0"/>
              </a:rPr>
              <a:t>ziua</a:t>
            </a:r>
            <a:r>
              <a:rPr lang="en-US" sz="1700" dirty="0" smtClean="0">
                <a:latin typeface="Times New Roman" panose="02020603050405020304" pitchFamily="18" charset="0"/>
                <a:cs typeface="Times New Roman" panose="02020603050405020304" pitchFamily="18" charset="0"/>
              </a:rPr>
              <a:t> a </a:t>
            </a:r>
            <a:r>
              <a:rPr lang="ro-RO" sz="1700" dirty="0">
                <a:latin typeface="Times New Roman" panose="02020603050405020304" pitchFamily="18" charset="0"/>
                <a:cs typeface="Times New Roman" panose="02020603050405020304" pitchFamily="18" charset="0"/>
              </a:rPr>
              <a:t>IV a a cursului am învățat și experimentat răspunsurile emoționale, șase pași pentru a-ți gestiona emoțiile, Asertivitate vs empatie</a:t>
            </a:r>
            <a:endParaRPr lang="en-US" sz="1700" dirty="0">
              <a:latin typeface="Times New Roman" panose="02020603050405020304" pitchFamily="18" charset="0"/>
              <a:cs typeface="Times New Roman" panose="02020603050405020304" pitchFamily="18" charset="0"/>
            </a:endParaRPr>
          </a:p>
          <a:p>
            <a:r>
              <a:rPr lang="ro-RO" sz="1700" dirty="0" smtClean="0">
                <a:latin typeface="Times New Roman" panose="02020603050405020304" pitchFamily="18" charset="0"/>
                <a:cs typeface="Times New Roman" panose="02020603050405020304" pitchFamily="18" charset="0"/>
              </a:rPr>
              <a:t>Un răspuns emoțional puternic este creat atunci când un individ spune sau face ceva care ne face, ca membri ai unor grupuri sociale, să ne simțim diminuați, ofensați, amenințați, stereotipați, dezamăgiți sau atacați.</a:t>
            </a:r>
          </a:p>
          <a:p>
            <a:r>
              <a:rPr lang="ro-RO" sz="1700" dirty="0">
                <a:latin typeface="Times New Roman" panose="02020603050405020304" pitchFamily="18" charset="0"/>
                <a:cs typeface="Times New Roman" panose="02020603050405020304" pitchFamily="18" charset="0"/>
              </a:rPr>
              <a:t>Plecare: Ne îndepărtam fizic din situație </a:t>
            </a:r>
            <a:endParaRPr lang="ro-RO" sz="1700" dirty="0" smtClean="0">
              <a:latin typeface="Times New Roman" panose="02020603050405020304" pitchFamily="18" charset="0"/>
              <a:cs typeface="Times New Roman" panose="02020603050405020304" pitchFamily="18" charset="0"/>
            </a:endParaRPr>
          </a:p>
          <a:p>
            <a:r>
              <a:rPr lang="ro-RO" sz="1700" dirty="0" smtClean="0">
                <a:latin typeface="Times New Roman" panose="02020603050405020304" pitchFamily="18" charset="0"/>
                <a:cs typeface="Times New Roman" panose="02020603050405020304" pitchFamily="18" charset="0"/>
              </a:rPr>
              <a:t>Evitare</a:t>
            </a:r>
            <a:r>
              <a:rPr lang="ro-RO" sz="1700" dirty="0">
                <a:latin typeface="Times New Roman" panose="02020603050405020304" pitchFamily="18" charset="0"/>
                <a:cs typeface="Times New Roman" panose="02020603050405020304" pitchFamily="18" charset="0"/>
              </a:rPr>
              <a:t>: evităm întâlnirile viitoare cu persoane sau situații care ar putea provoca un răspuns emoțional puternic și ne retragem emoțional de la acestea. </a:t>
            </a:r>
            <a:endParaRPr lang="ro-RO" sz="1700" dirty="0" smtClean="0">
              <a:latin typeface="Times New Roman" panose="02020603050405020304" pitchFamily="18" charset="0"/>
              <a:cs typeface="Times New Roman" panose="02020603050405020304" pitchFamily="18" charset="0"/>
            </a:endParaRPr>
          </a:p>
          <a:p>
            <a:r>
              <a:rPr lang="ro-RO" sz="1700" dirty="0" smtClean="0">
                <a:latin typeface="Times New Roman" panose="02020603050405020304" pitchFamily="18" charset="0"/>
                <a:cs typeface="Times New Roman" panose="02020603050405020304" pitchFamily="18" charset="0"/>
              </a:rPr>
              <a:t>Tăcere</a:t>
            </a:r>
            <a:r>
              <a:rPr lang="ro-RO" sz="1700" dirty="0">
                <a:latin typeface="Times New Roman" panose="02020603050405020304" pitchFamily="18" charset="0"/>
                <a:cs typeface="Times New Roman" panose="02020603050405020304" pitchFamily="18" charset="0"/>
              </a:rPr>
              <a:t>: Nu răspundem în exterior, deși ne simțim supărați. Îndurăm fără să facem sau să spunem nimic. </a:t>
            </a:r>
            <a:endParaRPr lang="ro-RO" sz="1700" dirty="0" smtClean="0">
              <a:latin typeface="Times New Roman" panose="02020603050405020304" pitchFamily="18" charset="0"/>
              <a:cs typeface="Times New Roman" panose="02020603050405020304" pitchFamily="18" charset="0"/>
            </a:endParaRPr>
          </a:p>
          <a:p>
            <a:r>
              <a:rPr lang="ro-RO" sz="1700" dirty="0" smtClean="0">
                <a:latin typeface="Times New Roman" panose="02020603050405020304" pitchFamily="18" charset="0"/>
                <a:cs typeface="Times New Roman" panose="02020603050405020304" pitchFamily="18" charset="0"/>
              </a:rPr>
              <a:t>Eliberare</a:t>
            </a:r>
            <a:r>
              <a:rPr lang="ro-RO" sz="1700" dirty="0">
                <a:latin typeface="Times New Roman" panose="02020603050405020304" pitchFamily="18" charset="0"/>
                <a:cs typeface="Times New Roman" panose="02020603050405020304" pitchFamily="18" charset="0"/>
              </a:rPr>
              <a:t>: Observăm răspunsul emoțional puternic, dar nu îl acceptăm. Alegem să-l lăsăm să plece. Nu simțim nevoia să răspundem. </a:t>
            </a:r>
            <a:endParaRPr lang="ro-RO" sz="1700" dirty="0" smtClean="0">
              <a:latin typeface="Times New Roman" panose="02020603050405020304" pitchFamily="18" charset="0"/>
              <a:cs typeface="Times New Roman" panose="02020603050405020304" pitchFamily="18" charset="0"/>
            </a:endParaRPr>
          </a:p>
          <a:p>
            <a:r>
              <a:rPr lang="ro-RO" sz="1700" dirty="0" smtClean="0">
                <a:latin typeface="Times New Roman" panose="02020603050405020304" pitchFamily="18" charset="0"/>
                <a:cs typeface="Times New Roman" panose="02020603050405020304" pitchFamily="18" charset="0"/>
              </a:rPr>
              <a:t>Atac</a:t>
            </a:r>
            <a:r>
              <a:rPr lang="ro-RO" sz="1700" dirty="0">
                <a:latin typeface="Times New Roman" panose="02020603050405020304" pitchFamily="18" charset="0"/>
                <a:cs typeface="Times New Roman" panose="02020603050405020304" pitchFamily="18" charset="0"/>
              </a:rPr>
              <a:t>: Răspundem cu intenția de a răni pe oricine a provocat răspunsul emoțional puternic din noi. </a:t>
            </a:r>
            <a:endParaRPr lang="ro-RO" sz="1700" dirty="0" smtClean="0">
              <a:latin typeface="Times New Roman" panose="02020603050405020304" pitchFamily="18" charset="0"/>
              <a:cs typeface="Times New Roman" panose="02020603050405020304" pitchFamily="18" charset="0"/>
            </a:endParaRPr>
          </a:p>
          <a:p>
            <a:r>
              <a:rPr lang="ro-RO" sz="1700" dirty="0" smtClean="0">
                <a:latin typeface="Times New Roman" panose="02020603050405020304" pitchFamily="18" charset="0"/>
                <a:cs typeface="Times New Roman" panose="02020603050405020304" pitchFamily="18" charset="0"/>
              </a:rPr>
              <a:t>Internalizare</a:t>
            </a:r>
            <a:r>
              <a:rPr lang="ro-RO" sz="1700" dirty="0">
                <a:latin typeface="Times New Roman" panose="02020603050405020304" pitchFamily="18" charset="0"/>
                <a:cs typeface="Times New Roman" panose="02020603050405020304" pitchFamily="18" charset="0"/>
              </a:rPr>
              <a:t>: Luăm în considerare conținutul răspunsului emoțional puternic. Noi credem că este adevărat </a:t>
            </a:r>
            <a:endParaRPr lang="ro-RO" sz="1700" dirty="0" smtClean="0">
              <a:latin typeface="Times New Roman" panose="02020603050405020304" pitchFamily="18" charset="0"/>
              <a:cs typeface="Times New Roman" panose="02020603050405020304" pitchFamily="18" charset="0"/>
            </a:endParaRPr>
          </a:p>
          <a:p>
            <a:r>
              <a:rPr lang="ro-RO" sz="1700" dirty="0" smtClean="0">
                <a:latin typeface="Times New Roman" panose="02020603050405020304" pitchFamily="18" charset="0"/>
                <a:cs typeface="Times New Roman" panose="02020603050405020304" pitchFamily="18" charset="0"/>
              </a:rPr>
              <a:t>Raționalizare</a:t>
            </a:r>
            <a:r>
              <a:rPr lang="ro-RO" sz="1700" dirty="0">
                <a:latin typeface="Times New Roman" panose="02020603050405020304" pitchFamily="18" charset="0"/>
                <a:cs typeface="Times New Roman" panose="02020603050405020304" pitchFamily="18" charset="0"/>
              </a:rPr>
              <a:t>: Ne convingem că am interpretat greșit evenimentul/cuvintele pe care le-am auzit, că intenția a fost să nu ne rănească și/sau că reacționăm exagerat, astfel încât să putem evita să spunem ceva despre răspunsul nostru emoțional puternic.</a:t>
            </a:r>
            <a:endParaRPr lang="en-US"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33075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2341"/>
          </a:xfrm>
        </p:spPr>
        <p:txBody>
          <a:bodyPr/>
          <a:lstStyle/>
          <a:p>
            <a:r>
              <a:rPr lang="ro-RO" dirty="0"/>
              <a:t>Răspunsuri emoționale</a:t>
            </a:r>
            <a:endParaRPr lang="en-US" dirty="0"/>
          </a:p>
        </p:txBody>
      </p:sp>
      <p:sp>
        <p:nvSpPr>
          <p:cNvPr id="3" name="Content Placeholder 2"/>
          <p:cNvSpPr>
            <a:spLocks noGrp="1"/>
          </p:cNvSpPr>
          <p:nvPr>
            <p:ph idx="1"/>
          </p:nvPr>
        </p:nvSpPr>
        <p:spPr>
          <a:xfrm>
            <a:off x="677334" y="1532965"/>
            <a:ext cx="8596668" cy="5096435"/>
          </a:xfrm>
        </p:spPr>
        <p:txBody>
          <a:bodyPr>
            <a:normAutofit/>
          </a:bodyPr>
          <a:lstStyle/>
          <a:p>
            <a:r>
              <a:rPr lang="ro-RO" dirty="0"/>
              <a:t>Confuzie: Ne simțim supărați, dar nu suntem clari de ce ne simțim așa. Știm că ne simțim supărați, răniți sau jigniți, dar pur și simplu nu știm ce să spunem sau să facem în privința asta</a:t>
            </a:r>
            <a:r>
              <a:rPr lang="ro-RO" dirty="0" smtClean="0"/>
              <a:t>.</a:t>
            </a:r>
          </a:p>
          <a:p>
            <a:r>
              <a:rPr lang="ro-RO" dirty="0" smtClean="0"/>
              <a:t> </a:t>
            </a:r>
            <a:r>
              <a:rPr lang="ro-RO" dirty="0"/>
              <a:t>Șoc: suntem prinși nepregătiți, nepregătiți să avem un răspuns emoțional puternic și ne este greu să răspundem. </a:t>
            </a:r>
            <a:endParaRPr lang="ro-RO" dirty="0" smtClean="0"/>
          </a:p>
          <a:p>
            <a:r>
              <a:rPr lang="ro-RO" dirty="0" smtClean="0"/>
              <a:t>Nume</a:t>
            </a:r>
            <a:r>
              <a:rPr lang="ro-RO" dirty="0"/>
              <a:t>: Identificăm ceea ce ne deranjează pentru persoana sau organizația care ne-a rănit. </a:t>
            </a:r>
            <a:endParaRPr lang="ro-RO" dirty="0" smtClean="0"/>
          </a:p>
          <a:p>
            <a:r>
              <a:rPr lang="ro-RO" dirty="0" smtClean="0"/>
              <a:t>Discutați</a:t>
            </a:r>
            <a:r>
              <a:rPr lang="ro-RO" dirty="0"/>
              <a:t>: Numim răspunsul emoțional puternic și invităm o discuție despre acesta cu persoana sau organizația cu care interacționăm. </a:t>
            </a:r>
            <a:endParaRPr lang="ro-RO" dirty="0" smtClean="0"/>
          </a:p>
          <a:p>
            <a:r>
              <a:rPr lang="ro-RO" dirty="0" smtClean="0"/>
              <a:t>Confruntare</a:t>
            </a:r>
            <a:r>
              <a:rPr lang="ro-RO" dirty="0"/>
              <a:t>: Numim răspunsul emoțional puternic și cerem ca comportamentul sau politica jignitoare să fie schimbate. </a:t>
            </a:r>
            <a:endParaRPr lang="ro-RO" dirty="0" smtClean="0"/>
          </a:p>
          <a:p>
            <a:r>
              <a:rPr lang="ro-RO" dirty="0" smtClean="0"/>
              <a:t>Surpriza</a:t>
            </a:r>
            <a:r>
              <a:rPr lang="ro-RO" dirty="0"/>
              <a:t>: Reactionam intr-un mod neasteptat. De exemplu, reacționăm cu umor constructiv care denumește răspunsul emoțional puternic și îi face pe oameni să râdă.</a:t>
            </a:r>
            <a:endParaRPr lang="en-US" dirty="0"/>
          </a:p>
        </p:txBody>
      </p:sp>
    </p:spTree>
    <p:extLst>
      <p:ext uri="{BB962C8B-B14F-4D97-AF65-F5344CB8AC3E}">
        <p14:creationId xmlns:p14="http://schemas.microsoft.com/office/powerpoint/2010/main" val="50585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text 3">
            <a:extLst>
              <a:ext uri="{FF2B5EF4-FFF2-40B4-BE49-F238E27FC236}">
                <a16:creationId xmlns="" xmlns:a16="http://schemas.microsoft.com/office/drawing/2014/main" id="{919FAAF2-4776-42C0-B06D-EB52B318C60D}"/>
              </a:ext>
            </a:extLst>
          </p:cNvPr>
          <p:cNvSpPr>
            <a:spLocks noGrp="1"/>
          </p:cNvSpPr>
          <p:nvPr>
            <p:ph type="body" sz="half" idx="2"/>
          </p:nvPr>
        </p:nvSpPr>
        <p:spPr>
          <a:xfrm>
            <a:off x="865615" y="162045"/>
            <a:ext cx="8891843" cy="4971598"/>
          </a:xfrm>
        </p:spPr>
        <p:txBody>
          <a:bodyPr>
            <a:noAutofit/>
          </a:bodyPr>
          <a:lstStyle/>
          <a:p>
            <a:pPr>
              <a:spcBef>
                <a:spcPct val="0"/>
              </a:spcBef>
              <a:buClrTx/>
            </a:pPr>
            <a:endParaRPr lang="ro-RO" altLang="ro-RO" sz="1600" dirty="0">
              <a:solidFill>
                <a:schemeClr val="tx1"/>
              </a:solidFill>
              <a:latin typeface="+mj-lt"/>
              <a:cs typeface="Arial" panose="020B0604020202020204" pitchFamily="34" charset="0"/>
            </a:endParaRPr>
          </a:p>
          <a:p>
            <a:pPr>
              <a:spcBef>
                <a:spcPct val="0"/>
              </a:spcBef>
              <a:buClrTx/>
            </a:pPr>
            <a:endParaRPr lang="ro-RO" altLang="ro-RO" sz="1600" b="1" dirty="0">
              <a:solidFill>
                <a:schemeClr val="tx1"/>
              </a:solidFill>
              <a:latin typeface="+mj-lt"/>
              <a:cs typeface="Arial" panose="020B0604020202020204" pitchFamily="34" charset="0"/>
            </a:endParaRPr>
          </a:p>
          <a:p>
            <a:pPr algn="ctr">
              <a:spcBef>
                <a:spcPct val="0"/>
              </a:spcBef>
              <a:buClrTx/>
            </a:pPr>
            <a:endParaRPr lang="ro-RO" altLang="ro-RO" sz="2000" b="1" i="1" dirty="0">
              <a:solidFill>
                <a:srgbClr val="7030A0"/>
              </a:solidFill>
            </a:endParaRPr>
          </a:p>
          <a:p>
            <a:pPr>
              <a:spcBef>
                <a:spcPct val="0"/>
              </a:spcBef>
              <a:buClrTx/>
            </a:pPr>
            <a:r>
              <a:rPr lang="ro-RO" altLang="ro-RO" sz="2000" dirty="0">
                <a:solidFill>
                  <a:schemeClr val="accent2"/>
                </a:solidFill>
                <a:latin typeface="+mj-lt"/>
                <a:cs typeface="Arial" panose="020B0604020202020204" pitchFamily="34" charset="0"/>
              </a:rPr>
              <a:t>           </a:t>
            </a:r>
            <a:r>
              <a:rPr lang="ro-RO" altLang="ro-RO" sz="2400" b="1" dirty="0">
                <a:solidFill>
                  <a:schemeClr val="accent2"/>
                </a:solidFill>
                <a:latin typeface="+mj-lt"/>
                <a:cs typeface="Arial" panose="020B0604020202020204" pitchFamily="34" charset="0"/>
              </a:rPr>
              <a:t>Proiect finanțat prin programul Erasmus+</a:t>
            </a:r>
          </a:p>
          <a:p>
            <a:pPr algn="ctr">
              <a:spcBef>
                <a:spcPct val="0"/>
              </a:spcBef>
              <a:buClrTx/>
            </a:pPr>
            <a:r>
              <a:rPr lang="ro-RO" altLang="ro-RO" sz="2400" b="1" dirty="0">
                <a:solidFill>
                  <a:schemeClr val="accent2"/>
                </a:solidFill>
                <a:latin typeface="+mj-lt"/>
                <a:cs typeface="Arial" panose="020B0604020202020204" pitchFamily="34" charset="0"/>
              </a:rPr>
              <a:t> </a:t>
            </a:r>
            <a:endParaRPr lang="en-US" altLang="ro-RO" sz="2400" b="1" dirty="0">
              <a:solidFill>
                <a:schemeClr val="tx1"/>
              </a:solidFill>
              <a:cs typeface="Arial" panose="020B0604020202020204" pitchFamily="34" charset="0"/>
            </a:endParaRPr>
          </a:p>
          <a:p>
            <a:r>
              <a:rPr lang="ro-RO" altLang="ro-RO" sz="2000" b="1" dirty="0" smtClean="0">
                <a:solidFill>
                  <a:schemeClr val="tx1"/>
                </a:solidFill>
                <a:cs typeface="Arial" panose="020B0604020202020204" pitchFamily="34" charset="0"/>
              </a:rPr>
              <a:t>Proiectul </a:t>
            </a:r>
            <a:r>
              <a:rPr lang="pt-BR" sz="2000" b="1" dirty="0"/>
              <a:t>Erasmus+ în domeniul “Educație școlară” </a:t>
            </a:r>
            <a:r>
              <a:rPr lang="ro-RO" sz="2000" b="1" dirty="0" smtClean="0"/>
              <a:t>-</a:t>
            </a:r>
            <a:r>
              <a:rPr lang="pt-BR" sz="2000" b="1" dirty="0"/>
              <a:t>“Emotional intelligence</a:t>
            </a:r>
            <a:r>
              <a:rPr lang="pt-BR" sz="2000" dirty="0"/>
              <a:t>” </a:t>
            </a:r>
            <a:endParaRPr lang="ro-RO" sz="2000" dirty="0"/>
          </a:p>
          <a:p>
            <a:r>
              <a:rPr lang="ro-RO" sz="2000" b="1" dirty="0"/>
              <a:t>Număr de identificare proiect: </a:t>
            </a:r>
            <a:r>
              <a:rPr lang="fr-FR" sz="2000" b="1" dirty="0"/>
              <a:t>2022-1-RO01-KA121-SCH-000059919</a:t>
            </a:r>
            <a:endParaRPr lang="ro-RO" sz="2000" dirty="0"/>
          </a:p>
          <a:p>
            <a:pPr>
              <a:spcBef>
                <a:spcPct val="0"/>
              </a:spcBef>
              <a:buClrTx/>
            </a:pPr>
            <a:endParaRPr lang="en-US" altLang="ro-RO" sz="2000" b="1" dirty="0">
              <a:solidFill>
                <a:schemeClr val="tx1"/>
              </a:solidFill>
              <a:latin typeface="+mj-lt"/>
              <a:cs typeface="Arial" panose="020B0604020202020204" pitchFamily="34" charset="0"/>
            </a:endParaRPr>
          </a:p>
          <a:p>
            <a:pPr marL="285750" indent="-285750">
              <a:spcBef>
                <a:spcPct val="0"/>
              </a:spcBef>
              <a:buClrTx/>
              <a:buFont typeface="Wingdings" panose="05000000000000000000" pitchFamily="2" charset="2"/>
              <a:buChar char="q"/>
            </a:pPr>
            <a:r>
              <a:rPr lang="ro-RO" altLang="ro-RO" sz="2000" dirty="0">
                <a:solidFill>
                  <a:schemeClr val="tx1"/>
                </a:solidFill>
                <a:latin typeface="+mj-lt"/>
                <a:cs typeface="Arial" panose="020B0604020202020204" pitchFamily="34" charset="0"/>
              </a:rPr>
              <a:t>   </a:t>
            </a:r>
            <a:r>
              <a:rPr lang="ro-RO" altLang="ro-RO" sz="2000" dirty="0">
                <a:solidFill>
                  <a:schemeClr val="tx1"/>
                </a:solidFill>
                <a:cs typeface="Arial" panose="020B0604020202020204" pitchFamily="34" charset="0"/>
              </a:rPr>
              <a:t>A facilitat mobilitatea</a:t>
            </a:r>
            <a:r>
              <a:rPr lang="ro-RO" sz="2000" dirty="0">
                <a:solidFill>
                  <a:schemeClr val="tx1"/>
                </a:solidFill>
                <a:cs typeface="Arial" panose="020B0604020202020204" pitchFamily="34" charset="0"/>
              </a:rPr>
              <a:t> </a:t>
            </a:r>
            <a:r>
              <a:rPr lang="ro-RO" altLang="ro-RO" sz="2000" dirty="0">
                <a:solidFill>
                  <a:schemeClr val="tx1"/>
                </a:solidFill>
                <a:cs typeface="Arial" panose="020B0604020202020204" pitchFamily="34" charset="0"/>
              </a:rPr>
              <a:t>celui de-al doilea flux de </a:t>
            </a:r>
            <a:r>
              <a:rPr lang="ro-RO" altLang="ro-RO" sz="2000" dirty="0" smtClean="0">
                <a:solidFill>
                  <a:schemeClr val="tx1"/>
                </a:solidFill>
                <a:cs typeface="Arial" panose="020B0604020202020204" pitchFamily="34" charset="0"/>
              </a:rPr>
              <a:t>profesori ai Colegiului Economic ,,Dimitrie Cantemir,, Suceava în </a:t>
            </a:r>
            <a:r>
              <a:rPr lang="ro-RO" altLang="ro-RO" sz="2000" b="1" dirty="0" smtClean="0">
                <a:solidFill>
                  <a:schemeClr val="tx1"/>
                </a:solidFill>
                <a:cs typeface="Arial" panose="020B0604020202020204" pitchFamily="34" charset="0"/>
              </a:rPr>
              <a:t>LIMASSOL</a:t>
            </a:r>
            <a:r>
              <a:rPr lang="ro-RO" altLang="ro-RO" sz="2000" dirty="0" smtClean="0">
                <a:solidFill>
                  <a:schemeClr val="tx1"/>
                </a:solidFill>
                <a:cs typeface="Arial" panose="020B0604020202020204" pitchFamily="34" charset="0"/>
              </a:rPr>
              <a:t> </a:t>
            </a:r>
            <a:r>
              <a:rPr lang="ro-RO" altLang="ro-RO" sz="2000" b="1" dirty="0" smtClean="0">
                <a:solidFill>
                  <a:schemeClr val="tx1"/>
                </a:solidFill>
                <a:cs typeface="Arial" panose="020B0604020202020204" pitchFamily="34" charset="0"/>
              </a:rPr>
              <a:t>–CIPRU </a:t>
            </a:r>
            <a:r>
              <a:rPr lang="ro-RO" altLang="ro-RO" sz="2000" dirty="0" smtClean="0">
                <a:solidFill>
                  <a:schemeClr val="tx1"/>
                </a:solidFill>
                <a:cs typeface="Arial" panose="020B0604020202020204" pitchFamily="34" charset="0"/>
              </a:rPr>
              <a:t>în </a:t>
            </a:r>
            <a:r>
              <a:rPr lang="ro-RO" altLang="ro-RO" sz="2000" dirty="0">
                <a:solidFill>
                  <a:schemeClr val="tx1"/>
                </a:solidFill>
                <a:cs typeface="Arial" panose="020B0604020202020204" pitchFamily="34" charset="0"/>
              </a:rPr>
              <a:t>perioada </a:t>
            </a:r>
            <a:r>
              <a:rPr lang="ro-RO" altLang="ro-RO" sz="2000" dirty="0" smtClean="0">
                <a:solidFill>
                  <a:schemeClr val="tx1"/>
                </a:solidFill>
                <a:cs typeface="Arial" panose="020B0604020202020204" pitchFamily="34" charset="0"/>
              </a:rPr>
              <a:t>08-12 mai 2023.</a:t>
            </a:r>
            <a:endParaRPr lang="ro-RO" altLang="ro-RO" sz="2000" dirty="0">
              <a:solidFill>
                <a:schemeClr val="tx1"/>
              </a:solidFill>
              <a:cs typeface="Arial" panose="020B0604020202020204" pitchFamily="34" charset="0"/>
            </a:endParaRPr>
          </a:p>
          <a:p>
            <a:pPr>
              <a:spcBef>
                <a:spcPct val="0"/>
              </a:spcBef>
              <a:buClrTx/>
            </a:pPr>
            <a:endParaRPr lang="ro-RO" altLang="ro-RO" sz="2000" dirty="0">
              <a:solidFill>
                <a:schemeClr val="tx1"/>
              </a:solidFill>
              <a:cs typeface="Arial" panose="020B0604020202020204" pitchFamily="34" charset="0"/>
            </a:endParaRPr>
          </a:p>
          <a:p>
            <a:pPr marL="285750" indent="-285750">
              <a:spcBef>
                <a:spcPct val="0"/>
              </a:spcBef>
              <a:buClrTx/>
              <a:buFont typeface="Wingdings" panose="05000000000000000000" pitchFamily="2" charset="2"/>
              <a:buChar char="q"/>
            </a:pPr>
            <a:r>
              <a:rPr lang="ro-RO" sz="2000" dirty="0">
                <a:solidFill>
                  <a:schemeClr val="tx1"/>
                </a:solidFill>
                <a:cs typeface="Arial" panose="020B0604020202020204" pitchFamily="34" charset="0"/>
              </a:rPr>
              <a:t>   A constat în deplasarea unui grup de 5</a:t>
            </a:r>
            <a:r>
              <a:rPr lang="ro-RO" sz="2000" dirty="0" smtClean="0">
                <a:solidFill>
                  <a:schemeClr val="tx1"/>
                </a:solidFill>
                <a:cs typeface="Arial" panose="020B0604020202020204" pitchFamily="34" charset="0"/>
              </a:rPr>
              <a:t> profesori la Limassol </a:t>
            </a:r>
            <a:endParaRPr lang="ro-RO" altLang="ro-RO" sz="2400" b="1" dirty="0">
              <a:solidFill>
                <a:schemeClr val="tx1"/>
              </a:solidFill>
              <a:cs typeface="Arial" panose="020B0604020202020204" pitchFamily="34" charset="0"/>
            </a:endParaRPr>
          </a:p>
          <a:p>
            <a:pPr>
              <a:spcBef>
                <a:spcPct val="0"/>
              </a:spcBef>
              <a:buClrTx/>
            </a:pPr>
            <a:r>
              <a:rPr lang="ro-RO" altLang="ro-RO" sz="2400" b="1" dirty="0" smtClean="0">
                <a:solidFill>
                  <a:schemeClr val="tx1"/>
                </a:solidFill>
                <a:cs typeface="Arial" panose="020B0604020202020204" pitchFamily="34" charset="0"/>
              </a:rPr>
              <a:t>Parteneri</a:t>
            </a:r>
          </a:p>
          <a:p>
            <a:r>
              <a:rPr lang="en-US" sz="2400" b="1" dirty="0" smtClean="0">
                <a:solidFill>
                  <a:schemeClr val="tx1"/>
                </a:solidFill>
              </a:rPr>
              <a:t>DOREA </a:t>
            </a:r>
            <a:r>
              <a:rPr lang="en-US" sz="2400" b="1" dirty="0">
                <a:solidFill>
                  <a:schemeClr val="tx1"/>
                </a:solidFill>
              </a:rPr>
              <a:t>Educational Institute </a:t>
            </a:r>
            <a:endParaRPr lang="en-US" altLang="ro-RO" sz="2400" b="1" dirty="0">
              <a:solidFill>
                <a:schemeClr val="tx1"/>
              </a:solidFill>
              <a:cs typeface="Arial" panose="020B0604020202020204" pitchFamily="34" charset="0"/>
            </a:endParaRPr>
          </a:p>
        </p:txBody>
      </p:sp>
      <p:pic>
        <p:nvPicPr>
          <p:cNvPr id="7" name="Picture 2" descr="File:Erasmus+ Logo.svg - Wikimedia Commons">
            <a:extLst>
              <a:ext uri="{FF2B5EF4-FFF2-40B4-BE49-F238E27FC236}">
                <a16:creationId xmlns="" xmlns:a16="http://schemas.microsoft.com/office/drawing/2014/main" id="{5A7282D1-9EE4-40D3-A32A-45193591A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37" y="31143"/>
            <a:ext cx="2747464" cy="784990"/>
          </a:xfrm>
          <a:prstGeom prst="rect">
            <a:avLst/>
          </a:prstGeom>
          <a:noFill/>
          <a:extLst>
            <a:ext uri="{909E8E84-426E-40DD-AFC4-6F175D3DCCD1}">
              <a14:hiddenFill xmlns:a14="http://schemas.microsoft.com/office/drawing/2010/main">
                <a:solidFill>
                  <a:srgbClr val="FFFFFF"/>
                </a:solidFill>
              </a14:hiddenFill>
            </a:ext>
          </a:extLst>
        </p:spPr>
      </p:pic>
      <p:sp>
        <p:nvSpPr>
          <p:cNvPr id="9" name="Săgeată: dreapta 8">
            <a:extLst>
              <a:ext uri="{FF2B5EF4-FFF2-40B4-BE49-F238E27FC236}">
                <a16:creationId xmlns="" xmlns:a16="http://schemas.microsoft.com/office/drawing/2014/main" id="{CA5602CF-D469-40B2-A69E-01EEF70884DA}"/>
              </a:ext>
            </a:extLst>
          </p:cNvPr>
          <p:cNvSpPr/>
          <p:nvPr/>
        </p:nvSpPr>
        <p:spPr>
          <a:xfrm>
            <a:off x="192658" y="1839834"/>
            <a:ext cx="672957" cy="2216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Săgeată: dreapta 5">
            <a:extLst>
              <a:ext uri="{FF2B5EF4-FFF2-40B4-BE49-F238E27FC236}">
                <a16:creationId xmlns="" xmlns:a16="http://schemas.microsoft.com/office/drawing/2014/main" id="{BF40C951-27ED-4269-BE68-FA6367E09F09}"/>
              </a:ext>
            </a:extLst>
          </p:cNvPr>
          <p:cNvSpPr/>
          <p:nvPr/>
        </p:nvSpPr>
        <p:spPr>
          <a:xfrm>
            <a:off x="224083" y="4911947"/>
            <a:ext cx="672957" cy="2216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2513628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Șase pași pentru a gestiona emoțiile</a:t>
            </a:r>
            <a:endParaRPr lang="en-US" dirty="0"/>
          </a:p>
        </p:txBody>
      </p:sp>
      <p:sp>
        <p:nvSpPr>
          <p:cNvPr id="3" name="Content Placeholder 2"/>
          <p:cNvSpPr>
            <a:spLocks noGrp="1"/>
          </p:cNvSpPr>
          <p:nvPr>
            <p:ph idx="1"/>
          </p:nvPr>
        </p:nvSpPr>
        <p:spPr/>
        <p:txBody>
          <a:bodyPr/>
          <a:lstStyle/>
          <a:p>
            <a:r>
              <a:rPr lang="ro-RO" dirty="0"/>
              <a:t>Nu reacționați imediat </a:t>
            </a:r>
            <a:endParaRPr lang="ro-RO" dirty="0" smtClean="0"/>
          </a:p>
          <a:p>
            <a:r>
              <a:rPr lang="ro-RO" dirty="0" smtClean="0"/>
              <a:t>Cere </a:t>
            </a:r>
            <a:r>
              <a:rPr lang="ro-RO" dirty="0"/>
              <a:t>îndrumarea divină. </a:t>
            </a:r>
            <a:endParaRPr lang="ro-RO" dirty="0" smtClean="0"/>
          </a:p>
          <a:p>
            <a:r>
              <a:rPr lang="ro-RO" dirty="0" smtClean="0"/>
              <a:t>Găsiți </a:t>
            </a:r>
            <a:r>
              <a:rPr lang="ro-RO" dirty="0"/>
              <a:t>o priză sănătoasă </a:t>
            </a:r>
            <a:endParaRPr lang="ro-RO" dirty="0" smtClean="0"/>
          </a:p>
          <a:p>
            <a:r>
              <a:rPr lang="ro-RO" dirty="0" smtClean="0"/>
              <a:t>Vedeți </a:t>
            </a:r>
            <a:r>
              <a:rPr lang="ro-RO" dirty="0"/>
              <a:t>imaginea de ansamblu </a:t>
            </a:r>
            <a:endParaRPr lang="ro-RO" dirty="0" smtClean="0"/>
          </a:p>
          <a:p>
            <a:r>
              <a:rPr lang="ro-RO" dirty="0" smtClean="0"/>
              <a:t>Înlocuiește-ți </a:t>
            </a:r>
            <a:r>
              <a:rPr lang="ro-RO" dirty="0"/>
              <a:t>gândurile. </a:t>
            </a:r>
            <a:endParaRPr lang="ro-RO" dirty="0" smtClean="0"/>
          </a:p>
          <a:p>
            <a:r>
              <a:rPr lang="ro-RO" dirty="0" smtClean="0"/>
              <a:t>Iartă-ți </a:t>
            </a:r>
            <a:r>
              <a:rPr lang="ro-RO" dirty="0"/>
              <a:t>declanșatorii emoționali. </a:t>
            </a:r>
            <a:endParaRPr lang="ro-RO" dirty="0" smtClean="0"/>
          </a:p>
          <a:p>
            <a:pPr marL="0" indent="0">
              <a:buNone/>
            </a:pPr>
            <a:r>
              <a:rPr lang="ro-RO" dirty="0" smtClean="0"/>
              <a:t> Când </a:t>
            </a:r>
            <a:r>
              <a:rPr lang="ro-RO" dirty="0"/>
              <a:t>momentul va trece (în retrospectivă), vei fi recunoscător că ai reușit să fii stăpânul emoțiilor tale.</a:t>
            </a:r>
            <a:endParaRPr lang="en-US" dirty="0"/>
          </a:p>
        </p:txBody>
      </p:sp>
    </p:spTree>
    <p:extLst>
      <p:ext uri="{BB962C8B-B14F-4D97-AF65-F5344CB8AC3E}">
        <p14:creationId xmlns:p14="http://schemas.microsoft.com/office/powerpoint/2010/main" val="1243968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Asertivitate / Empatie</a:t>
            </a:r>
            <a:endParaRPr lang="en-US" dirty="0"/>
          </a:p>
        </p:txBody>
      </p:sp>
      <p:sp>
        <p:nvSpPr>
          <p:cNvPr id="3" name="Content Placeholder 2"/>
          <p:cNvSpPr>
            <a:spLocks noGrp="1"/>
          </p:cNvSpPr>
          <p:nvPr>
            <p:ph idx="1"/>
          </p:nvPr>
        </p:nvSpPr>
        <p:spPr/>
        <p:txBody>
          <a:bodyPr/>
          <a:lstStyle/>
          <a:p>
            <a:r>
              <a:rPr lang="ro-RO" dirty="0"/>
              <a:t>Asertivitatea este calitatea de a fi sigur de sine și încrezător, fără a fi agresiv. </a:t>
            </a:r>
            <a:endParaRPr lang="ro-RO" dirty="0" smtClean="0"/>
          </a:p>
          <a:p>
            <a:r>
              <a:rPr lang="ro-RO" dirty="0" smtClean="0"/>
              <a:t>Empatia </a:t>
            </a:r>
            <a:r>
              <a:rPr lang="ro-RO" dirty="0"/>
              <a:t>este capacitatea de a înțelege ceea ce gândesc și simt ceilalți. </a:t>
            </a:r>
            <a:endParaRPr lang="ro-RO" dirty="0" smtClean="0"/>
          </a:p>
          <a:p>
            <a:r>
              <a:rPr lang="ro-RO" dirty="0" smtClean="0"/>
              <a:t>Asertivitatea </a:t>
            </a:r>
            <a:r>
              <a:rPr lang="ro-RO" dirty="0"/>
              <a:t>fără empatie duce la conflicte cu adepții și la relații deteriorate, în timp ce empatia fără asertivitate este slabă și subminează statutul unui lider. </a:t>
            </a:r>
            <a:endParaRPr lang="ro-RO" dirty="0" smtClean="0"/>
          </a:p>
          <a:p>
            <a:r>
              <a:rPr lang="ro-RO" dirty="0" smtClean="0"/>
              <a:t>Punct </a:t>
            </a:r>
            <a:r>
              <a:rPr lang="ro-RO" dirty="0"/>
              <a:t>cheie: Demonstrați empatie înainte de a fi asertiv</a:t>
            </a:r>
            <a:endParaRPr lang="en-US" dirty="0"/>
          </a:p>
        </p:txBody>
      </p:sp>
    </p:spTree>
    <p:extLst>
      <p:ext uri="{BB962C8B-B14F-4D97-AF65-F5344CB8AC3E}">
        <p14:creationId xmlns:p14="http://schemas.microsoft.com/office/powerpoint/2010/main" val="1004334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Inteligența emoțională la locul de muncă</a:t>
            </a:r>
            <a:endParaRPr lang="en-US" dirty="0"/>
          </a:p>
        </p:txBody>
      </p:sp>
      <p:sp>
        <p:nvSpPr>
          <p:cNvPr id="3" name="Content Placeholder 2"/>
          <p:cNvSpPr>
            <a:spLocks noGrp="1"/>
          </p:cNvSpPr>
          <p:nvPr>
            <p:ph idx="1"/>
          </p:nvPr>
        </p:nvSpPr>
        <p:spPr/>
        <p:txBody>
          <a:bodyPr/>
          <a:lstStyle/>
          <a:p>
            <a:r>
              <a:rPr lang="ro-RO" dirty="0"/>
              <a:t>5 componente ale inteligenței emoționale la locul de </a:t>
            </a:r>
            <a:r>
              <a:rPr lang="ro-RO" dirty="0" smtClean="0"/>
              <a:t>muncă</a:t>
            </a:r>
          </a:p>
          <a:p>
            <a:r>
              <a:rPr lang="ro-RO" dirty="0"/>
              <a:t>1. </a:t>
            </a:r>
            <a:r>
              <a:rPr lang="ro-RO" dirty="0" smtClean="0"/>
              <a:t>Constiinta </a:t>
            </a:r>
            <a:r>
              <a:rPr lang="ro-RO" dirty="0"/>
              <a:t>de </a:t>
            </a:r>
            <a:r>
              <a:rPr lang="ro-RO" dirty="0" smtClean="0"/>
              <a:t>sine</a:t>
            </a:r>
          </a:p>
          <a:p>
            <a:r>
              <a:rPr lang="ro-RO" dirty="0"/>
              <a:t>2. </a:t>
            </a:r>
            <a:r>
              <a:rPr lang="ro-RO" dirty="0" smtClean="0"/>
              <a:t>Autoreglare</a:t>
            </a:r>
          </a:p>
          <a:p>
            <a:r>
              <a:rPr lang="ro-RO" dirty="0" smtClean="0"/>
              <a:t>3.Motivare</a:t>
            </a:r>
          </a:p>
          <a:p>
            <a:r>
              <a:rPr lang="ro-RO" dirty="0" smtClean="0"/>
              <a:t>4.Empatie</a:t>
            </a:r>
          </a:p>
          <a:p>
            <a:r>
              <a:rPr lang="ro-RO" dirty="0"/>
              <a:t>5. </a:t>
            </a:r>
            <a:r>
              <a:rPr lang="ro-RO" dirty="0" smtClean="0"/>
              <a:t>Abilitate </a:t>
            </a:r>
            <a:r>
              <a:rPr lang="ro-RO" dirty="0"/>
              <a:t>socială</a:t>
            </a:r>
            <a:endParaRPr lang="en-US" dirty="0"/>
          </a:p>
        </p:txBody>
      </p:sp>
    </p:spTree>
    <p:extLst>
      <p:ext uri="{BB962C8B-B14F-4D97-AF65-F5344CB8AC3E}">
        <p14:creationId xmlns:p14="http://schemas.microsoft.com/office/powerpoint/2010/main" val="524026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Conducerea  cu inteligență emoțională</a:t>
            </a:r>
            <a:endParaRPr lang="en-US" dirty="0"/>
          </a:p>
        </p:txBody>
      </p:sp>
      <p:sp>
        <p:nvSpPr>
          <p:cNvPr id="3" name="Content Placeholder 2"/>
          <p:cNvSpPr>
            <a:spLocks noGrp="1"/>
          </p:cNvSpPr>
          <p:nvPr>
            <p:ph idx="1"/>
          </p:nvPr>
        </p:nvSpPr>
        <p:spPr/>
        <p:txBody>
          <a:bodyPr/>
          <a:lstStyle/>
          <a:p>
            <a:r>
              <a:rPr lang="ro-RO" dirty="0"/>
              <a:t>A avea inițiativa de a face lucrurile să se întâmple; </a:t>
            </a:r>
            <a:endParaRPr lang="ro-RO" dirty="0" smtClean="0"/>
          </a:p>
          <a:p>
            <a:r>
              <a:rPr lang="ro-RO" dirty="0" smtClean="0"/>
              <a:t>Atitudine </a:t>
            </a:r>
            <a:r>
              <a:rPr lang="ro-RO" dirty="0"/>
              <a:t>pozitivă „poate face”. </a:t>
            </a:r>
            <a:endParaRPr lang="ro-RO" dirty="0" smtClean="0"/>
          </a:p>
          <a:p>
            <a:r>
              <a:rPr lang="ro-RO" dirty="0" smtClean="0"/>
              <a:t>Ghidează </a:t>
            </a:r>
            <a:r>
              <a:rPr lang="ro-RO" dirty="0"/>
              <a:t>și influențează gândirea; </a:t>
            </a:r>
            <a:endParaRPr lang="ro-RO" dirty="0" smtClean="0"/>
          </a:p>
          <a:p>
            <a:r>
              <a:rPr lang="ro-RO" dirty="0" smtClean="0"/>
              <a:t>Pune </a:t>
            </a:r>
            <a:r>
              <a:rPr lang="ro-RO" dirty="0"/>
              <a:t>întrebări pentru a afla nevoile și agenda ascunse </a:t>
            </a:r>
            <a:endParaRPr lang="ro-RO" dirty="0" smtClean="0"/>
          </a:p>
          <a:p>
            <a:r>
              <a:rPr lang="ro-RO" dirty="0" smtClean="0"/>
              <a:t>Nu </a:t>
            </a:r>
            <a:r>
              <a:rPr lang="ro-RO" dirty="0"/>
              <a:t>vă descurajați de respingeri sau când spun „nu” Depășirea obiecțiilor și câștigarea </a:t>
            </a:r>
            <a:r>
              <a:rPr lang="ro-RO" dirty="0" smtClean="0"/>
              <a:t>lor</a:t>
            </a:r>
          </a:p>
          <a:p>
            <a:r>
              <a:rPr lang="ro-RO" dirty="0"/>
              <a:t>Conduceți în mod autentic pentru a inspira și motiva pe alții </a:t>
            </a:r>
            <a:endParaRPr lang="ro-RO" dirty="0" smtClean="0"/>
          </a:p>
          <a:p>
            <a:r>
              <a:rPr lang="ro-RO" dirty="0" smtClean="0"/>
              <a:t>Susține </a:t>
            </a:r>
            <a:r>
              <a:rPr lang="ro-RO" dirty="0"/>
              <a:t>nevoile angajaților și promovează dezvoltarea </a:t>
            </a:r>
            <a:endParaRPr lang="ro-RO" dirty="0" smtClean="0"/>
          </a:p>
          <a:p>
            <a:r>
              <a:rPr lang="ro-RO" dirty="0" smtClean="0"/>
              <a:t>Comunicați </a:t>
            </a:r>
            <a:r>
              <a:rPr lang="ro-RO" dirty="0"/>
              <a:t>cu scop, sens și viziune </a:t>
            </a:r>
            <a:endParaRPr lang="ro-RO" dirty="0" smtClean="0"/>
          </a:p>
          <a:p>
            <a:r>
              <a:rPr lang="ro-RO" dirty="0" smtClean="0"/>
              <a:t>Încurajează </a:t>
            </a:r>
            <a:r>
              <a:rPr lang="ro-RO" dirty="0"/>
              <a:t>ingeniozitatea, imaginația și gândirea autonomă</a:t>
            </a:r>
            <a:endParaRPr lang="en-US" dirty="0"/>
          </a:p>
        </p:txBody>
      </p:sp>
    </p:spTree>
    <p:extLst>
      <p:ext uri="{BB962C8B-B14F-4D97-AF65-F5344CB8AC3E}">
        <p14:creationId xmlns:p14="http://schemas.microsoft.com/office/powerpoint/2010/main" val="2278376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EQ în viața profesională și personală</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321175" y="1100138"/>
            <a:ext cx="3579812" cy="357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5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1139811" y="1777236"/>
            <a:ext cx="4181503" cy="2352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6310298" y="1777236"/>
            <a:ext cx="4181503" cy="2352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ctr"/>
            <a:r>
              <a:rPr lang="ro-RO" dirty="0" smtClean="0"/>
              <a:t>Acordarea certificatelor </a:t>
            </a:r>
            <a:endParaRPr lang="en-US" dirty="0"/>
          </a:p>
        </p:txBody>
      </p:sp>
    </p:spTree>
    <p:extLst>
      <p:ext uri="{BB962C8B-B14F-4D97-AF65-F5344CB8AC3E}">
        <p14:creationId xmlns:p14="http://schemas.microsoft.com/office/powerpoint/2010/main" val="1899831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1139811" y="1777236"/>
            <a:ext cx="4181503" cy="2352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7009111" y="1096963"/>
            <a:ext cx="2783878" cy="371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674240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929026" y="1100138"/>
            <a:ext cx="6364110" cy="357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6122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929026" y="1100138"/>
            <a:ext cx="6364110" cy="357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9802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29" y="52054"/>
            <a:ext cx="10575459" cy="594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262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4365" y="981635"/>
            <a:ext cx="7974106" cy="3785652"/>
          </a:xfrm>
          <a:prstGeom prst="rect">
            <a:avLst/>
          </a:prstGeom>
        </p:spPr>
        <p:txBody>
          <a:bodyPr wrap="square">
            <a:spAutoFit/>
          </a:bodyPr>
          <a:lstStyle/>
          <a:p>
            <a:pPr algn="just"/>
            <a:r>
              <a:rPr lang="vi-VN" sz="2000" b="1" dirty="0">
                <a:latin typeface="Times New Roman" panose="02020603050405020304" pitchFamily="18" charset="0"/>
                <a:cs typeface="Times New Roman" panose="02020603050405020304" pitchFamily="18" charset="0"/>
              </a:rPr>
              <a:t>Institutul Educațional DOREA </a:t>
            </a:r>
            <a:r>
              <a:rPr lang="vi-VN" sz="2000" dirty="0">
                <a:latin typeface="Times New Roman" panose="02020603050405020304" pitchFamily="18" charset="0"/>
                <a:cs typeface="Times New Roman" panose="02020603050405020304" pitchFamily="18" charset="0"/>
              </a:rPr>
              <a:t>este o echipă de profesioniști în managementul proiectelor UE cu înaltă calificare și experiență și educație non-formală și formare, care oferă un portofoliu divers de servicii. DOREA oferă o gamă completă de dezvoltare profesională continuă, formare și servicii de consiliere pentru aplicarea proiectelor pentru școli, centre de educație pentru adulți și alte organizații din toată Europa. DOREA este, de asemenea, un furnizor internațional de cursuri de formare pentru cursuri Erasmus+ în diferite locații. Numai în ultimii 10 ani am oferit peste 800 de cursuri în cadrul cursurilor de mobilitate a personalului ERASMUS+ KA1</a:t>
            </a:r>
            <a:r>
              <a:rPr lang="vi-VN" sz="2000" dirty="0" smtClean="0">
                <a:latin typeface="Times New Roman" panose="02020603050405020304" pitchFamily="18" charset="0"/>
                <a:cs typeface="Times New Roman" panose="02020603050405020304" pitchFamily="18" charset="0"/>
              </a:rPr>
              <a:t>.</a:t>
            </a:r>
            <a:endParaRPr lang="ro-RO" sz="2000" dirty="0" smtClean="0">
              <a:latin typeface="Times New Roman" panose="02020603050405020304" pitchFamily="18" charset="0"/>
              <a:cs typeface="Times New Roman" panose="02020603050405020304" pitchFamily="18" charset="0"/>
            </a:endParaRPr>
          </a:p>
          <a:p>
            <a:pPr algn="just"/>
            <a:r>
              <a:rPr lang="ro-RO" sz="2000" dirty="0" smtClean="0">
                <a:latin typeface="Times New Roman" panose="02020603050405020304" pitchFamily="18" charset="0"/>
                <a:cs typeface="Times New Roman" panose="02020603050405020304" pitchFamily="18" charset="0"/>
              </a:rPr>
              <a:t>Formatorul nostru a fost </a:t>
            </a:r>
            <a:r>
              <a:rPr lang="en-GB" sz="2000" b="1" i="1" dirty="0">
                <a:solidFill>
                  <a:srgbClr val="C00000"/>
                </a:solidFill>
                <a:latin typeface="Times New Roman" panose="02020603050405020304" pitchFamily="18" charset="0"/>
                <a:cs typeface="Times New Roman" panose="02020603050405020304" pitchFamily="18" charset="0"/>
              </a:rPr>
              <a:t>Panayiotis </a:t>
            </a:r>
            <a:r>
              <a:rPr lang="en-GB" sz="2000" b="1" i="1" dirty="0" err="1" smtClean="0">
                <a:solidFill>
                  <a:srgbClr val="C00000"/>
                </a:solidFill>
                <a:latin typeface="Times New Roman" panose="02020603050405020304" pitchFamily="18" charset="0"/>
                <a:cs typeface="Times New Roman" panose="02020603050405020304" pitchFamily="18" charset="0"/>
              </a:rPr>
              <a:t>Proestos</a:t>
            </a:r>
            <a:r>
              <a:rPr lang="ro-RO" sz="2000" b="1" i="1" dirty="0" smtClean="0">
                <a:solidFill>
                  <a:srgbClr val="C00000"/>
                </a:solidFill>
                <a:latin typeface="Times New Roman" panose="02020603050405020304" pitchFamily="18" charset="0"/>
                <a:cs typeface="Times New Roman" panose="02020603050405020304" pitchFamily="18" charset="0"/>
              </a:rPr>
              <a:t>, </a:t>
            </a:r>
            <a:r>
              <a:rPr lang="ro-RO" sz="2000" b="1" i="1" dirty="0" smtClean="0">
                <a:latin typeface="Times New Roman" panose="02020603050405020304" pitchFamily="18" charset="0"/>
                <a:cs typeface="Times New Roman" panose="02020603050405020304" pitchFamily="18" charset="0"/>
              </a:rPr>
              <a:t>psiholog și psihoterapeut, al Facultății de medicină din Nicosia.</a:t>
            </a:r>
            <a:endParaRPr lang="en-GB" sz="2000" b="1" i="1"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140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507200" cy="1097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6196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dirty="0" smtClean="0"/>
              <a:t>Excursie</a:t>
            </a:r>
            <a:endParaRPr lang="en-US" dirty="0"/>
          </a:p>
        </p:txBody>
      </p:sp>
      <p:sp>
        <p:nvSpPr>
          <p:cNvPr id="3" name="Content Placeholder 2"/>
          <p:cNvSpPr>
            <a:spLocks noGrp="1"/>
          </p:cNvSpPr>
          <p:nvPr>
            <p:ph idx="1"/>
          </p:nvPr>
        </p:nvSpPr>
        <p:spPr/>
        <p:txBody>
          <a:bodyPr/>
          <a:lstStyle/>
          <a:p>
            <a:r>
              <a:rPr lang="ro-RO" dirty="0" smtClean="0">
                <a:latin typeface="Times New Roman" panose="02020603050405020304" pitchFamily="18" charset="0"/>
                <a:cs typeface="Times New Roman" panose="02020603050405020304" pitchFamily="18" charset="0"/>
              </a:rPr>
              <a:t>Ultima zi  din cadrul cursului a fost destinată activităților recreative excursie:</a:t>
            </a:r>
          </a:p>
          <a:p>
            <a:r>
              <a:rPr lang="vi-VN" dirty="0" smtClean="0">
                <a:solidFill>
                  <a:srgbClr val="050505"/>
                </a:solidFill>
                <a:latin typeface="Times New Roman" panose="02020603050405020304" pitchFamily="18" charset="0"/>
                <a:cs typeface="Times New Roman" panose="02020603050405020304" pitchFamily="18" charset="0"/>
              </a:rPr>
              <a:t>Kourion</a:t>
            </a:r>
            <a:r>
              <a:rPr lang="ro-RO" dirty="0" smtClean="0">
                <a:solidFill>
                  <a:srgbClr val="050505"/>
                </a:solidFill>
                <a:latin typeface="Times New Roman" panose="02020603050405020304" pitchFamily="18" charset="0"/>
                <a:cs typeface="Times New Roman" panose="02020603050405020304" pitchFamily="18" charset="0"/>
              </a:rPr>
              <a:t> : </a:t>
            </a:r>
            <a:r>
              <a:rPr lang="ro-RO" dirty="0">
                <a:solidFill>
                  <a:srgbClr val="050505"/>
                </a:solidFill>
                <a:latin typeface="Times New Roman" panose="02020603050405020304" pitchFamily="18" charset="0"/>
                <a:cs typeface="Times New Roman" panose="02020603050405020304" pitchFamily="18" charset="0"/>
              </a:rPr>
              <a:t>u</a:t>
            </a:r>
            <a:r>
              <a:rPr lang="vi-VN" dirty="0" smtClean="0">
                <a:solidFill>
                  <a:srgbClr val="050505"/>
                </a:solidFill>
                <a:latin typeface="Times New Roman" panose="02020603050405020304" pitchFamily="18" charset="0"/>
                <a:cs typeface="Times New Roman" panose="02020603050405020304" pitchFamily="18" charset="0"/>
              </a:rPr>
              <a:t>nul </a:t>
            </a:r>
            <a:r>
              <a:rPr lang="vi-VN" dirty="0">
                <a:solidFill>
                  <a:srgbClr val="050505"/>
                </a:solidFill>
                <a:latin typeface="Times New Roman" panose="02020603050405020304" pitchFamily="18" charset="0"/>
                <a:cs typeface="Times New Roman" panose="02020603050405020304" pitchFamily="18" charset="0"/>
              </a:rPr>
              <a:t>dintre cele mai spectaculoase situri arheologice din Cipru</a:t>
            </a:r>
          </a:p>
          <a:p>
            <a:r>
              <a:rPr lang="vi-VN" dirty="0" smtClean="0">
                <a:solidFill>
                  <a:srgbClr val="050505"/>
                </a:solidFill>
                <a:latin typeface="Times New Roman" panose="02020603050405020304" pitchFamily="18" charset="0"/>
                <a:cs typeface="Times New Roman" panose="02020603050405020304" pitchFamily="18" charset="0"/>
              </a:rPr>
              <a:t>Omodos</a:t>
            </a:r>
            <a:r>
              <a:rPr lang="ro-RO" dirty="0" smtClean="0">
                <a:solidFill>
                  <a:srgbClr val="050505"/>
                </a:solidFill>
                <a:latin typeface="Times New Roman" panose="02020603050405020304" pitchFamily="18" charset="0"/>
                <a:cs typeface="Times New Roman" panose="02020603050405020304" pitchFamily="18" charset="0"/>
              </a:rPr>
              <a:t>: </a:t>
            </a:r>
            <a:r>
              <a:rPr lang="ro-RO" dirty="0">
                <a:solidFill>
                  <a:srgbClr val="050505"/>
                </a:solidFill>
                <a:latin typeface="Times New Roman" panose="02020603050405020304" pitchFamily="18" charset="0"/>
                <a:cs typeface="Times New Roman" panose="02020603050405020304" pitchFamily="18" charset="0"/>
              </a:rPr>
              <a:t>u</a:t>
            </a:r>
            <a:r>
              <a:rPr lang="vi-VN" dirty="0" smtClean="0">
                <a:solidFill>
                  <a:srgbClr val="050505"/>
                </a:solidFill>
                <a:latin typeface="Times New Roman" panose="02020603050405020304" pitchFamily="18" charset="0"/>
                <a:cs typeface="Times New Roman" panose="02020603050405020304" pitchFamily="18" charset="0"/>
              </a:rPr>
              <a:t>nul </a:t>
            </a:r>
            <a:r>
              <a:rPr lang="vi-VN" dirty="0">
                <a:solidFill>
                  <a:srgbClr val="050505"/>
                </a:solidFill>
                <a:latin typeface="Times New Roman" panose="02020603050405020304" pitchFamily="18" charset="0"/>
                <a:cs typeface="Times New Roman" panose="02020603050405020304" pitchFamily="18" charset="0"/>
              </a:rPr>
              <a:t>dintre cele mai frumoase sate din Cipru</a:t>
            </a:r>
          </a:p>
          <a:p>
            <a:r>
              <a:rPr lang="vi-VN" dirty="0">
                <a:solidFill>
                  <a:srgbClr val="050505"/>
                </a:solidFill>
                <a:latin typeface="Times New Roman" panose="02020603050405020304" pitchFamily="18" charset="0"/>
                <a:cs typeface="Times New Roman" panose="02020603050405020304" pitchFamily="18" charset="0"/>
              </a:rPr>
              <a:t>Mănăstirea Sfintei Cruci</a:t>
            </a:r>
          </a:p>
          <a:p>
            <a:r>
              <a:rPr lang="ro-RO" dirty="0" smtClean="0">
                <a:solidFill>
                  <a:srgbClr val="050505"/>
                </a:solidFill>
                <a:latin typeface="Times New Roman" panose="02020603050405020304" pitchFamily="18" charset="0"/>
                <a:cs typeface="Times New Roman" panose="02020603050405020304" pitchFamily="18" charset="0"/>
              </a:rPr>
              <a:t>Degustare de vin </a:t>
            </a:r>
            <a:r>
              <a:rPr lang="vi-VN" dirty="0" smtClean="0">
                <a:solidFill>
                  <a:srgbClr val="050505"/>
                </a:solidFill>
                <a:latin typeface="Times New Roman" panose="02020603050405020304" pitchFamily="18" charset="0"/>
                <a:cs typeface="Times New Roman" panose="02020603050405020304" pitchFamily="18" charset="0"/>
              </a:rPr>
              <a:t>.</a:t>
            </a:r>
            <a:endParaRPr lang="vi-VN" dirty="0">
              <a:solidFill>
                <a:srgbClr val="050505"/>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8481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4425" y="-2057400"/>
            <a:ext cx="19507200" cy="1097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316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4425" y="-2057400"/>
            <a:ext cx="19507200" cy="1097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7890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4425" y="-2057400"/>
            <a:ext cx="19507200" cy="1097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966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4425" y="-2057400"/>
            <a:ext cx="19507200" cy="1097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2806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6324600"/>
            <a:ext cx="10972800" cy="1950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5293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4425" y="-2057400"/>
            <a:ext cx="19507200" cy="1097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206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4425" y="-2057400"/>
            <a:ext cx="19507200" cy="1097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499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reptunghi 8">
            <a:extLst>
              <a:ext uri="{FF2B5EF4-FFF2-40B4-BE49-F238E27FC236}">
                <a16:creationId xmlns="" xmlns:a16="http://schemas.microsoft.com/office/drawing/2014/main" id="{71EAEBD1-1150-49FA-B1BD-C1E289EA7D9A}"/>
              </a:ext>
            </a:extLst>
          </p:cNvPr>
          <p:cNvSpPr/>
          <p:nvPr/>
        </p:nvSpPr>
        <p:spPr>
          <a:xfrm>
            <a:off x="288757" y="1258109"/>
            <a:ext cx="11517420" cy="4524315"/>
          </a:xfrm>
          <a:prstGeom prst="rect">
            <a:avLst/>
          </a:prstGeom>
        </p:spPr>
        <p:txBody>
          <a:bodyPr wrap="square">
            <a:spAutoFit/>
          </a:bodyPr>
          <a:lstStyle/>
          <a:p>
            <a:r>
              <a:rPr lang="ro-RO" sz="2400" b="1" dirty="0"/>
              <a:t>       Rezultate obținute</a:t>
            </a:r>
            <a:endParaRPr lang="en-US" sz="2400" b="1" dirty="0"/>
          </a:p>
          <a:p>
            <a:endParaRPr lang="ro-RO" sz="2400" b="1" dirty="0"/>
          </a:p>
          <a:p>
            <a:pPr marL="285750" indent="-285750">
              <a:buFont typeface="Wingdings" panose="05000000000000000000" pitchFamily="2" charset="2"/>
              <a:buChar char="§"/>
            </a:pPr>
            <a:r>
              <a:rPr lang="ro-RO" sz="2000" dirty="0">
                <a:latin typeface="Times New Roman" panose="02020603050405020304" pitchFamily="18" charset="0"/>
                <a:cs typeface="Times New Roman" panose="02020603050405020304" pitchFamily="18" charset="0"/>
              </a:rPr>
              <a:t>acumularea unor </a:t>
            </a:r>
            <a:r>
              <a:rPr lang="ro-RO" sz="2000" dirty="0" err="1">
                <a:latin typeface="Times New Roman" panose="02020603050405020304" pitchFamily="18" charset="0"/>
                <a:cs typeface="Times New Roman" panose="02020603050405020304" pitchFamily="18" charset="0"/>
              </a:rPr>
              <a:t>cunoștiințe</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abil</a:t>
            </a:r>
            <a:r>
              <a:rPr lang="ro-RO" sz="2000" dirty="0">
                <a:latin typeface="Times New Roman" panose="02020603050405020304" pitchFamily="18" charset="0"/>
                <a:cs typeface="Times New Roman" panose="02020603050405020304" pitchFamily="18" charset="0"/>
              </a:rPr>
              <a:t>lități/deprinderi </a:t>
            </a:r>
            <a:r>
              <a:rPr lang="ro-RO" sz="2000" dirty="0" smtClean="0">
                <a:latin typeface="Times New Roman" panose="02020603050405020304" pitchFamily="18" charset="0"/>
                <a:cs typeface="Times New Roman" panose="02020603050405020304" pitchFamily="18" charset="0"/>
              </a:rPr>
              <a:t>necesare</a:t>
            </a:r>
          </a:p>
          <a:p>
            <a:endParaRPr lang="ro-RO"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o-RO" sz="2000" dirty="0">
                <a:latin typeface="Times New Roman" panose="02020603050405020304" pitchFamily="18" charset="0"/>
                <a:cs typeface="Times New Roman" panose="02020603050405020304" pitchFamily="18" charset="0"/>
              </a:rPr>
              <a:t>realizarea schimbului de experiență și bune practici;</a:t>
            </a:r>
          </a:p>
          <a:p>
            <a:pPr marL="285750" indent="-285750">
              <a:buFont typeface="Wingdings" panose="05000000000000000000" pitchFamily="2" charset="2"/>
              <a:buChar char="§"/>
            </a:pPr>
            <a:endParaRPr lang="ro-RO"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o-RO" sz="2000" dirty="0">
                <a:latin typeface="Times New Roman" panose="02020603050405020304" pitchFamily="18" charset="0"/>
                <a:cs typeface="Times New Roman" panose="02020603050405020304" pitchFamily="18" charset="0"/>
              </a:rPr>
              <a:t>dezvoltarea spiritului antreprenorial și inovativ prin lucru individual și în echipă</a:t>
            </a:r>
            <a:r>
              <a:rPr lang="en-US" sz="2000" dirty="0">
                <a:latin typeface="Times New Roman" panose="02020603050405020304" pitchFamily="18" charset="0"/>
                <a:cs typeface="Times New Roman" panose="02020603050405020304" pitchFamily="18" charset="0"/>
              </a:rPr>
              <a:t>;</a:t>
            </a:r>
            <a:endParaRPr lang="ro-RO"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ro-RO"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o-RO" sz="2000" dirty="0">
                <a:latin typeface="Times New Roman" panose="02020603050405020304" pitchFamily="18" charset="0"/>
                <a:cs typeface="Times New Roman" panose="02020603050405020304" pitchFamily="18" charset="0"/>
              </a:rPr>
              <a:t>găsirea soluțiilor comune de rezolvare a </a:t>
            </a:r>
            <a:r>
              <a:rPr lang="ro-RO" sz="2000" dirty="0" smtClean="0">
                <a:latin typeface="Times New Roman" panose="02020603050405020304" pitchFamily="18" charset="0"/>
                <a:cs typeface="Times New Roman" panose="02020603050405020304" pitchFamily="18" charset="0"/>
              </a:rPr>
              <a:t>problemeloremoționale </a:t>
            </a:r>
            <a:r>
              <a:rPr lang="en-US" sz="2000" dirty="0" smtClean="0">
                <a:latin typeface="Times New Roman" panose="02020603050405020304" pitchFamily="18" charset="0"/>
                <a:cs typeface="Times New Roman" panose="02020603050405020304" pitchFamily="18" charset="0"/>
              </a:rPr>
              <a:t>;</a:t>
            </a:r>
            <a:endParaRPr lang="ro-RO"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ro-RO" sz="2000" dirty="0">
              <a:latin typeface="Times New Roman" panose="02020603050405020304" pitchFamily="18" charset="0"/>
              <a:cs typeface="Times New Roman" panose="02020603050405020304" pitchFamily="18" charset="0"/>
            </a:endParaRPr>
          </a:p>
          <a:p>
            <a:endParaRPr lang="ro-RO"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o-RO" sz="2000" dirty="0">
                <a:latin typeface="Times New Roman" panose="02020603050405020304" pitchFamily="18" charset="0"/>
                <a:cs typeface="Times New Roman" panose="02020603050405020304" pitchFamily="18" charset="0"/>
              </a:rPr>
              <a:t>capacitatea de a comunica într-o limbă de circulație internațională</a:t>
            </a:r>
            <a:r>
              <a:rPr lang="en-US" sz="2000" dirty="0">
                <a:latin typeface="Times New Roman" panose="02020603050405020304" pitchFamily="18" charset="0"/>
                <a:cs typeface="Times New Roman" panose="02020603050405020304" pitchFamily="18" charset="0"/>
              </a:rPr>
              <a:t>;</a:t>
            </a:r>
            <a:endParaRPr lang="ro-RO"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ro-RO"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o-RO" sz="2000" dirty="0">
                <a:latin typeface="Times New Roman" panose="02020603050405020304" pitchFamily="18" charset="0"/>
                <a:cs typeface="Times New Roman" panose="02020603050405020304" pitchFamily="18" charset="0"/>
              </a:rPr>
              <a:t>însușirea valorilor și normelor de bună conduită între om-societate-mediu</a:t>
            </a:r>
            <a:r>
              <a:rPr lang="en-US" sz="2000" dirty="0">
                <a:latin typeface="Times New Roman" panose="02020603050405020304" pitchFamily="18" charset="0"/>
                <a:cs typeface="Times New Roman" panose="02020603050405020304" pitchFamily="18" charset="0"/>
              </a:rPr>
              <a:t>;</a:t>
            </a:r>
            <a:endParaRPr lang="ro-RO" sz="2000" dirty="0">
              <a:latin typeface="Times New Roman" panose="02020603050405020304" pitchFamily="18" charset="0"/>
              <a:cs typeface="Times New Roman" panose="02020603050405020304" pitchFamily="18" charset="0"/>
            </a:endParaRPr>
          </a:p>
        </p:txBody>
      </p:sp>
      <p:pic>
        <p:nvPicPr>
          <p:cNvPr id="10" name="Picture 2" descr="File:Erasmus+ Logo.svg - Wikimedia Commons">
            <a:extLst>
              <a:ext uri="{FF2B5EF4-FFF2-40B4-BE49-F238E27FC236}">
                <a16:creationId xmlns="" xmlns:a16="http://schemas.microsoft.com/office/drawing/2014/main" id="{B27D65D7-B78C-4623-9B7B-8D65B8B7C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22"/>
            <a:ext cx="3545788" cy="1013082"/>
          </a:xfrm>
          <a:prstGeom prst="rect">
            <a:avLst/>
          </a:prstGeom>
          <a:noFill/>
          <a:extLst>
            <a:ext uri="{909E8E84-426E-40DD-AFC4-6F175D3DCCD1}">
              <a14:hiddenFill xmlns:a14="http://schemas.microsoft.com/office/drawing/2010/main">
                <a:solidFill>
                  <a:srgbClr val="FFFFFF"/>
                </a:solidFill>
              </a14:hiddenFill>
            </a:ext>
          </a:extLst>
        </p:spPr>
      </p:pic>
      <p:sp>
        <p:nvSpPr>
          <p:cNvPr id="5" name="Săgeată: dreapta 4">
            <a:extLst>
              <a:ext uri="{FF2B5EF4-FFF2-40B4-BE49-F238E27FC236}">
                <a16:creationId xmlns="" xmlns:a16="http://schemas.microsoft.com/office/drawing/2014/main" id="{F45584F5-9924-4997-AD5E-A173893C6723}"/>
              </a:ext>
            </a:extLst>
          </p:cNvPr>
          <p:cNvSpPr/>
          <p:nvPr/>
        </p:nvSpPr>
        <p:spPr>
          <a:xfrm>
            <a:off x="288757" y="1362594"/>
            <a:ext cx="575133" cy="222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6" name="Picture 2" descr="File:Erasmus+ Logo.svg - Wikimedia Commons">
            <a:extLst>
              <a:ext uri="{FF2B5EF4-FFF2-40B4-BE49-F238E27FC236}">
                <a16:creationId xmlns="" xmlns:a16="http://schemas.microsoft.com/office/drawing/2014/main" id="{383FA259-F495-49CB-942D-65F832622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45788" cy="1013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978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stituent text 4">
            <a:extLst>
              <a:ext uri="{FF2B5EF4-FFF2-40B4-BE49-F238E27FC236}">
                <a16:creationId xmlns="" xmlns:a16="http://schemas.microsoft.com/office/drawing/2014/main" id="{E6BEC74C-0226-48B9-B3C6-86AA17962282}"/>
              </a:ext>
            </a:extLst>
          </p:cNvPr>
          <p:cNvSpPr>
            <a:spLocks noGrp="1"/>
          </p:cNvSpPr>
          <p:nvPr>
            <p:ph sz="half" idx="1"/>
          </p:nvPr>
        </p:nvSpPr>
        <p:spPr>
          <a:xfrm>
            <a:off x="246069" y="1663539"/>
            <a:ext cx="8816907" cy="1323439"/>
          </a:xfrm>
          <a:prstGeom prst="rect">
            <a:avLst/>
          </a:prstGeom>
        </p:spPr>
        <p:txBody>
          <a:bodyPr wrap="square">
            <a:spAutoFit/>
          </a:bodyPr>
          <a:lstStyle/>
          <a:p>
            <a:pPr algn="just">
              <a:buFont typeface="Wingdings" panose="05000000000000000000" pitchFamily="2" charset="2"/>
              <a:buChar char="q"/>
            </a:pPr>
            <a:r>
              <a:rPr lang="ro-RO" altLang="ro-RO" sz="1600" dirty="0">
                <a:cs typeface="Arial" panose="020B0604020202020204" pitchFamily="34" charset="0"/>
              </a:rPr>
              <a:t>    </a:t>
            </a:r>
            <a:r>
              <a:rPr lang="ro-RO" altLang="ro-RO" sz="2000" dirty="0" smtClean="0"/>
              <a:t>C</a:t>
            </a:r>
            <a:r>
              <a:rPr lang="ro-RO" sz="2000" dirty="0" smtClean="0"/>
              <a:t>ursul </a:t>
            </a:r>
            <a:r>
              <a:rPr lang="ro-RO" sz="2000" dirty="0"/>
              <a:t>de formare își propune să ofere educatorilor oportunitatea de a-și îmbunătăți înțelegerea inteligenței emoționale și de a aplica această înțelegere într-un rol de predare într-un mediu informal și de a-i ajuta pe alții să gestioneze schimbarea și să facă față stresului.</a:t>
            </a:r>
            <a:endParaRPr lang="ro-RO" sz="2000" dirty="0">
              <a:cs typeface="Arial" panose="020B0604020202020204" pitchFamily="34" charset="0"/>
            </a:endParaRPr>
          </a:p>
        </p:txBody>
      </p:sp>
      <p:sp>
        <p:nvSpPr>
          <p:cNvPr id="8" name="Titlu 7">
            <a:extLst>
              <a:ext uri="{FF2B5EF4-FFF2-40B4-BE49-F238E27FC236}">
                <a16:creationId xmlns="" xmlns:a16="http://schemas.microsoft.com/office/drawing/2014/main" id="{080D905B-66BC-4F8F-AAAB-693913FE1558}"/>
              </a:ext>
            </a:extLst>
          </p:cNvPr>
          <p:cNvSpPr>
            <a:spLocks noGrp="1"/>
          </p:cNvSpPr>
          <p:nvPr>
            <p:ph type="title"/>
          </p:nvPr>
        </p:nvSpPr>
        <p:spPr>
          <a:xfrm>
            <a:off x="1097280" y="365760"/>
            <a:ext cx="10027920" cy="773322"/>
          </a:xfrm>
        </p:spPr>
        <p:txBody>
          <a:bodyPr>
            <a:normAutofit fontScale="90000"/>
          </a:bodyPr>
          <a:lstStyle/>
          <a:p>
            <a:r>
              <a:rPr lang="ro-RO" sz="2800" dirty="0"/>
              <a:t>     </a:t>
            </a:r>
            <a:br>
              <a:rPr lang="ro-RO" sz="2800" dirty="0"/>
            </a:br>
            <a:r>
              <a:rPr lang="ro-RO" sz="2800" dirty="0"/>
              <a:t>     </a:t>
            </a:r>
            <a:r>
              <a:rPr lang="ro-RO" sz="2800" dirty="0" smtClean="0"/>
              <a:t>Obiectivele mobilității</a:t>
            </a:r>
            <a:endParaRPr lang="ro-RO" sz="2800" dirty="0">
              <a:solidFill>
                <a:schemeClr val="accent2"/>
              </a:solidFill>
            </a:endParaRPr>
          </a:p>
        </p:txBody>
      </p:sp>
      <p:sp>
        <p:nvSpPr>
          <p:cNvPr id="10" name="Săgeată: dreapta 9">
            <a:extLst>
              <a:ext uri="{FF2B5EF4-FFF2-40B4-BE49-F238E27FC236}">
                <a16:creationId xmlns="" xmlns:a16="http://schemas.microsoft.com/office/drawing/2014/main" id="{8269F37F-B6C4-49E4-BEF9-096A93BB7556}"/>
              </a:ext>
            </a:extLst>
          </p:cNvPr>
          <p:cNvSpPr/>
          <p:nvPr/>
        </p:nvSpPr>
        <p:spPr>
          <a:xfrm>
            <a:off x="523479" y="1139082"/>
            <a:ext cx="672957" cy="3938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Săgeată: dreapta 10">
            <a:extLst>
              <a:ext uri="{FF2B5EF4-FFF2-40B4-BE49-F238E27FC236}">
                <a16:creationId xmlns="" xmlns:a16="http://schemas.microsoft.com/office/drawing/2014/main" id="{2F4F4024-23FC-40AB-B03D-E8254E654BEF}"/>
              </a:ext>
            </a:extLst>
          </p:cNvPr>
          <p:cNvSpPr/>
          <p:nvPr/>
        </p:nvSpPr>
        <p:spPr>
          <a:xfrm>
            <a:off x="523478" y="3543913"/>
            <a:ext cx="672957" cy="3938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7" name="Picture 2" descr="File:Erasmus+ Logo.svg - Wikimedia Commons">
            <a:extLst>
              <a:ext uri="{FF2B5EF4-FFF2-40B4-BE49-F238E27FC236}">
                <a16:creationId xmlns="" xmlns:a16="http://schemas.microsoft.com/office/drawing/2014/main" id="{39C26BCB-35FC-42DA-ADA6-6BFCA299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34" y="12454"/>
            <a:ext cx="2051805" cy="5862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Nomogramă 11">
            <a:extLst>
              <a:ext uri="{FF2B5EF4-FFF2-40B4-BE49-F238E27FC236}">
                <a16:creationId xmlns="" xmlns:a16="http://schemas.microsoft.com/office/drawing/2014/main" id="{E3EEC925-4094-4236-AC0B-5A63461DCBF6}"/>
              </a:ext>
            </a:extLst>
          </p:cNvPr>
          <p:cNvGraphicFramePr/>
          <p:nvPr>
            <p:extLst>
              <p:ext uri="{D42A27DB-BD31-4B8C-83A1-F6EECF244321}">
                <p14:modId xmlns:p14="http://schemas.microsoft.com/office/powerpoint/2010/main" val="3848749911"/>
              </p:ext>
            </p:extLst>
          </p:nvPr>
        </p:nvGraphicFramePr>
        <p:xfrm>
          <a:off x="1196436" y="4286114"/>
          <a:ext cx="6130340" cy="1608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reptunghi 2">
            <a:extLst>
              <a:ext uri="{FF2B5EF4-FFF2-40B4-BE49-F238E27FC236}">
                <a16:creationId xmlns="" xmlns:a16="http://schemas.microsoft.com/office/drawing/2014/main" id="{A0D41A24-43B8-4203-969B-D41A8A699DB4}"/>
              </a:ext>
            </a:extLst>
          </p:cNvPr>
          <p:cNvSpPr/>
          <p:nvPr/>
        </p:nvSpPr>
        <p:spPr>
          <a:xfrm>
            <a:off x="1278373" y="3436176"/>
            <a:ext cx="3433953" cy="523220"/>
          </a:xfrm>
          <a:prstGeom prst="rect">
            <a:avLst/>
          </a:prstGeom>
        </p:spPr>
        <p:txBody>
          <a:bodyPr wrap="none">
            <a:spAutoFit/>
          </a:bodyPr>
          <a:lstStyle/>
          <a:p>
            <a:r>
              <a:rPr lang="ro-RO" sz="2800" dirty="0">
                <a:solidFill>
                  <a:schemeClr val="accent2"/>
                </a:solidFill>
              </a:rPr>
              <a:t>Competențele cheie</a:t>
            </a:r>
          </a:p>
        </p:txBody>
      </p:sp>
    </p:spTree>
    <p:extLst>
      <p:ext uri="{BB962C8B-B14F-4D97-AF65-F5344CB8AC3E}">
        <p14:creationId xmlns:p14="http://schemas.microsoft.com/office/powerpoint/2010/main" val="3375124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ADA876F6-7F35-4D54-98F7-CD468364CAA0}"/>
              </a:ext>
            </a:extLst>
          </p:cNvPr>
          <p:cNvSpPr>
            <a:spLocks noGrp="1"/>
          </p:cNvSpPr>
          <p:nvPr>
            <p:ph type="title"/>
          </p:nvPr>
        </p:nvSpPr>
        <p:spPr>
          <a:xfrm>
            <a:off x="2804181" y="514924"/>
            <a:ext cx="3854529" cy="598622"/>
          </a:xfrm>
        </p:spPr>
        <p:txBody>
          <a:bodyPr>
            <a:normAutofit/>
          </a:bodyPr>
          <a:lstStyle/>
          <a:p>
            <a:pPr algn="ctr"/>
            <a:r>
              <a:rPr lang="ro-RO" sz="2800" dirty="0"/>
              <a:t>CONCLUZII</a:t>
            </a:r>
          </a:p>
        </p:txBody>
      </p:sp>
      <p:sp>
        <p:nvSpPr>
          <p:cNvPr id="3" name="Substituent conținut 2">
            <a:extLst>
              <a:ext uri="{FF2B5EF4-FFF2-40B4-BE49-F238E27FC236}">
                <a16:creationId xmlns="" xmlns:a16="http://schemas.microsoft.com/office/drawing/2014/main" id="{3C003844-8D60-4B75-8334-1D8610E02D23}"/>
              </a:ext>
            </a:extLst>
          </p:cNvPr>
          <p:cNvSpPr>
            <a:spLocks noGrp="1"/>
          </p:cNvSpPr>
          <p:nvPr>
            <p:ph idx="1"/>
          </p:nvPr>
        </p:nvSpPr>
        <p:spPr>
          <a:xfrm>
            <a:off x="1684183" y="1440767"/>
            <a:ext cx="7859210" cy="5307142"/>
          </a:xfrm>
        </p:spPr>
        <p:txBody>
          <a:bodyPr>
            <a:normAutofit/>
          </a:bodyPr>
          <a:lstStyle/>
          <a:p>
            <a:pPr marL="0" indent="0">
              <a:buNone/>
            </a:pPr>
            <a:r>
              <a:rPr lang="ro-RO" sz="2000" dirty="0">
                <a:latin typeface="Times New Roman" panose="02020603050405020304" pitchFamily="18" charset="0"/>
                <a:cs typeface="Times New Roman" panose="02020603050405020304" pitchFamily="18" charset="0"/>
              </a:rPr>
              <a:t>Proiectele Erasmus+  </a:t>
            </a: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                        </a:t>
            </a:r>
            <a:r>
              <a:rPr lang="ro-RO" sz="2000" dirty="0">
                <a:latin typeface="Times New Roman" panose="02020603050405020304" pitchFamily="18" charset="0"/>
                <a:cs typeface="Times New Roman" panose="02020603050405020304" pitchFamily="18" charset="0"/>
              </a:rPr>
              <a:t> favorizează </a:t>
            </a:r>
            <a:r>
              <a:rPr lang="en-US" sz="2000" dirty="0">
                <a:latin typeface="Times New Roman" panose="02020603050405020304" pitchFamily="18" charset="0"/>
                <a:cs typeface="Times New Roman" panose="02020603050405020304" pitchFamily="18" charset="0"/>
              </a:rPr>
              <a:t>:</a:t>
            </a:r>
            <a:endParaRPr lang="ro-RO"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ro-RO" sz="2000" dirty="0">
                <a:latin typeface="Times New Roman" panose="02020603050405020304" pitchFamily="18" charset="0"/>
                <a:cs typeface="Times New Roman" panose="02020603050405020304" pitchFamily="18" charset="0"/>
              </a:rPr>
              <a:t> dezvoltarea personală și profesională a </a:t>
            </a:r>
            <a:r>
              <a:rPr lang="ro-RO" sz="2000" dirty="0" err="1">
                <a:latin typeface="Times New Roman" panose="02020603050405020304" pitchFamily="18" charset="0"/>
                <a:cs typeface="Times New Roman" panose="02020603050405020304" pitchFamily="18" charset="0"/>
              </a:rPr>
              <a:t>elevil</a:t>
            </a:r>
            <a:r>
              <a:rPr lang="en-US" sz="2000" dirty="0">
                <a:latin typeface="Times New Roman" panose="02020603050405020304" pitchFamily="18" charset="0"/>
                <a:cs typeface="Times New Roman" panose="02020603050405020304" pitchFamily="18" charset="0"/>
              </a:rPr>
              <a:t>or;</a:t>
            </a:r>
            <a:endParaRPr lang="ro-RO"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ro-RO" sz="2000" dirty="0">
                <a:latin typeface="Times New Roman" panose="02020603050405020304" pitchFamily="18" charset="0"/>
                <a:cs typeface="Times New Roman" panose="02020603050405020304" pitchFamily="18" charset="0"/>
              </a:rPr>
              <a:t> creșterea încrederii părinților în serviciile educaționale</a:t>
            </a:r>
            <a:r>
              <a:rPr lang="en-US" sz="2000" dirty="0">
                <a:latin typeface="Times New Roman" panose="02020603050405020304" pitchFamily="18" charset="0"/>
                <a:cs typeface="Times New Roman" panose="02020603050405020304" pitchFamily="18" charset="0"/>
              </a:rPr>
              <a:t>;</a:t>
            </a:r>
            <a:endParaRPr lang="ro-RO"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ro-RO" sz="2000" dirty="0">
                <a:latin typeface="Times New Roman" panose="02020603050405020304" pitchFamily="18" charset="0"/>
                <a:cs typeface="Times New Roman" panose="02020603050405020304" pitchFamily="18" charset="0"/>
              </a:rPr>
              <a:t> realizarea de contacte cu alte instituții europene</a:t>
            </a:r>
            <a:r>
              <a:rPr lang="en-US" sz="2000" dirty="0">
                <a:latin typeface="Times New Roman" panose="02020603050405020304" pitchFamily="18" charset="0"/>
                <a:cs typeface="Times New Roman" panose="02020603050405020304" pitchFamily="18" charset="0"/>
              </a:rPr>
              <a:t>;</a:t>
            </a:r>
            <a:endParaRPr lang="ro-RO"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ro-RO" sz="2000" dirty="0">
                <a:latin typeface="Times New Roman" panose="02020603050405020304" pitchFamily="18" charset="0"/>
                <a:cs typeface="Times New Roman" panose="02020603050405020304" pitchFamily="18" charset="0"/>
              </a:rPr>
              <a:t> schimb de informații și de bune practice</a:t>
            </a:r>
            <a:r>
              <a:rPr lang="en-US" sz="2000" dirty="0">
                <a:latin typeface="Times New Roman" panose="02020603050405020304" pitchFamily="18" charset="0"/>
                <a:cs typeface="Times New Roman" panose="02020603050405020304" pitchFamily="18" charset="0"/>
              </a:rPr>
              <a:t>;</a:t>
            </a:r>
            <a:endParaRPr lang="ro-RO"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ro-RO" sz="2000" dirty="0">
                <a:latin typeface="Times New Roman" panose="02020603050405020304" pitchFamily="18" charset="0"/>
                <a:cs typeface="Times New Roman" panose="02020603050405020304" pitchFamily="18" charset="0"/>
              </a:rPr>
              <a:t> dezvoltarea de relații noi</a:t>
            </a:r>
            <a:r>
              <a:rPr lang="en-US" sz="2000" dirty="0">
                <a:latin typeface="Times New Roman" panose="02020603050405020304" pitchFamily="18" charset="0"/>
                <a:cs typeface="Times New Roman" panose="02020603050405020304" pitchFamily="18" charset="0"/>
              </a:rPr>
              <a:t>;</a:t>
            </a:r>
            <a:endParaRPr lang="ro-RO"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ro-RO" sz="2000" dirty="0">
                <a:latin typeface="Times New Roman" panose="02020603050405020304" pitchFamily="18" charset="0"/>
                <a:cs typeface="Times New Roman" panose="02020603050405020304" pitchFamily="18" charset="0"/>
              </a:rPr>
              <a:t> creșterea încrederii în propriile valori</a:t>
            </a:r>
            <a:r>
              <a:rPr lang="en-US" sz="2000" dirty="0" smtClean="0">
                <a:latin typeface="Times New Roman" panose="02020603050405020304" pitchFamily="18" charset="0"/>
                <a:cs typeface="Times New Roman" panose="02020603050405020304" pitchFamily="18" charset="0"/>
              </a:rPr>
              <a:t>;</a:t>
            </a:r>
            <a:endParaRPr lang="ro-RO" sz="20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ro-RO" sz="2000" dirty="0">
                <a:latin typeface="Times New Roman" panose="02020603050405020304" pitchFamily="18" charset="0"/>
                <a:cs typeface="Times New Roman" panose="02020603050405020304" pitchFamily="18" charset="0"/>
              </a:rPr>
              <a:t>c</a:t>
            </a:r>
            <a:r>
              <a:rPr lang="ro-RO" sz="2000" dirty="0" smtClean="0">
                <a:latin typeface="Times New Roman" panose="02020603050405020304" pitchFamily="18" charset="0"/>
                <a:cs typeface="Times New Roman" panose="02020603050405020304" pitchFamily="18" charset="0"/>
              </a:rPr>
              <a:t>reșterea stimei de sine </a:t>
            </a:r>
            <a:endParaRPr lang="en-US"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ro-RO" sz="2000" dirty="0">
                <a:latin typeface="Times New Roman" panose="02020603050405020304" pitchFamily="18" charset="0"/>
                <a:cs typeface="Times New Roman" panose="02020603050405020304" pitchFamily="18" charset="0"/>
              </a:rPr>
              <a:t>creșterea prestigiul</a:t>
            </a:r>
            <a:r>
              <a:rPr lang="en-US" sz="2000" dirty="0" err="1">
                <a:latin typeface="Times New Roman" panose="02020603050405020304" pitchFamily="18" charset="0"/>
                <a:cs typeface="Times New Roman" panose="02020603050405020304" pitchFamily="18" charset="0"/>
              </a:rPr>
              <a:t>ui</a:t>
            </a:r>
            <a:r>
              <a:rPr lang="ro-RO" sz="2000" dirty="0">
                <a:latin typeface="Times New Roman" panose="02020603050405020304" pitchFamily="18" charset="0"/>
                <a:cs typeface="Times New Roman" panose="02020603050405020304" pitchFamily="18" charset="0"/>
              </a:rPr>
              <a:t> școlii în comunitate</a:t>
            </a:r>
            <a:r>
              <a:rPr lang="en-US" sz="2000" dirty="0">
                <a:latin typeface="Times New Roman" panose="02020603050405020304" pitchFamily="18" charset="0"/>
                <a:cs typeface="Times New Roman" panose="02020603050405020304" pitchFamily="18" charset="0"/>
              </a:rPr>
              <a:t>.</a:t>
            </a:r>
            <a:endParaRPr lang="ro-RO" sz="2000" dirty="0">
              <a:latin typeface="Times New Roman" panose="02020603050405020304" pitchFamily="18" charset="0"/>
              <a:cs typeface="Times New Roman" panose="02020603050405020304" pitchFamily="18" charset="0"/>
            </a:endParaRPr>
          </a:p>
          <a:p>
            <a:endParaRPr lang="ro-RO" dirty="0">
              <a:latin typeface="Times New Roman" panose="02020603050405020304" pitchFamily="18" charset="0"/>
              <a:cs typeface="Times New Roman" panose="02020603050405020304" pitchFamily="18" charset="0"/>
            </a:endParaRPr>
          </a:p>
        </p:txBody>
      </p:sp>
      <p:pic>
        <p:nvPicPr>
          <p:cNvPr id="5" name="Picture 2" descr="File:Erasmus+ Logo.svg - Wikimedia Commons">
            <a:extLst>
              <a:ext uri="{FF2B5EF4-FFF2-40B4-BE49-F238E27FC236}">
                <a16:creationId xmlns="" xmlns:a16="http://schemas.microsoft.com/office/drawing/2014/main" id="{E7BF0643-EDBA-4055-9E21-6145154B4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02235" cy="514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948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648" y="94129"/>
            <a:ext cx="6696634" cy="6562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915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reptunghi 14">
            <a:extLst>
              <a:ext uri="{FF2B5EF4-FFF2-40B4-BE49-F238E27FC236}">
                <a16:creationId xmlns="" xmlns:a16="http://schemas.microsoft.com/office/drawing/2014/main" id="{5A5C6D85-8BDE-4935-A2DF-A88FF24A5111}"/>
              </a:ext>
            </a:extLst>
          </p:cNvPr>
          <p:cNvSpPr/>
          <p:nvPr/>
        </p:nvSpPr>
        <p:spPr>
          <a:xfrm rot="1273554">
            <a:off x="8329838" y="4439528"/>
            <a:ext cx="3397084" cy="646331"/>
          </a:xfrm>
          <a:prstGeom prst="rect">
            <a:avLst/>
          </a:prstGeom>
        </p:spPr>
        <p:txBody>
          <a:bodyPr wrap="none">
            <a:spAutoFit/>
          </a:bodyPr>
          <a:lstStyle/>
          <a:p>
            <a:r>
              <a:rPr lang="ro-RO" sz="3600" b="1" dirty="0">
                <a:ln w="22225">
                  <a:solidFill>
                    <a:schemeClr val="accent2"/>
                  </a:solidFill>
                  <a:prstDash val="solid"/>
                </a:ln>
                <a:solidFill>
                  <a:schemeClr val="accent2">
                    <a:lumMod val="40000"/>
                    <a:lumOff val="60000"/>
                  </a:schemeClr>
                </a:solidFill>
                <a:latin typeface="+mj-lt"/>
              </a:rPr>
              <a:t>VĂ MULȚUMIM!</a:t>
            </a:r>
          </a:p>
        </p:txBody>
      </p:sp>
      <p:sp>
        <p:nvSpPr>
          <p:cNvPr id="17" name="Titlu 16">
            <a:extLst>
              <a:ext uri="{FF2B5EF4-FFF2-40B4-BE49-F238E27FC236}">
                <a16:creationId xmlns="" xmlns:a16="http://schemas.microsoft.com/office/drawing/2014/main" id="{7DFE463C-273F-4CC8-B8C6-A3B8ABF6010D}"/>
              </a:ext>
            </a:extLst>
          </p:cNvPr>
          <p:cNvSpPr>
            <a:spLocks noGrp="1"/>
          </p:cNvSpPr>
          <p:nvPr>
            <p:ph type="title"/>
          </p:nvPr>
        </p:nvSpPr>
        <p:spPr>
          <a:xfrm>
            <a:off x="2823882" y="115144"/>
            <a:ext cx="6347012" cy="1593278"/>
          </a:xfrm>
        </p:spPr>
        <p:txBody>
          <a:bodyPr>
            <a:normAutofit/>
          </a:bodyPr>
          <a:lstStyle/>
          <a:p>
            <a:pPr algn="ctr"/>
            <a:r>
              <a:rPr lang="ro-RO" dirty="0" smtClean="0"/>
              <a:t> Larnaca  - Marea </a:t>
            </a:r>
            <a:r>
              <a:rPr lang="ro-RO" dirty="0"/>
              <a:t>Mediterană</a:t>
            </a:r>
          </a:p>
        </p:txBody>
      </p:sp>
      <p:pic>
        <p:nvPicPr>
          <p:cNvPr id="1741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7863" y="1748118"/>
            <a:ext cx="7017345" cy="428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8692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D3FF949E-622C-4F0A-83EF-64ED24FBC48C}"/>
              </a:ext>
            </a:extLst>
          </p:cNvPr>
          <p:cNvSpPr>
            <a:spLocks noGrp="1"/>
          </p:cNvSpPr>
          <p:nvPr>
            <p:ph type="title"/>
          </p:nvPr>
        </p:nvSpPr>
        <p:spPr>
          <a:xfrm>
            <a:off x="2389477" y="1655607"/>
            <a:ext cx="5840124" cy="543156"/>
          </a:xfrm>
        </p:spPr>
        <p:txBody>
          <a:bodyPr>
            <a:noAutofit/>
          </a:bodyPr>
          <a:lstStyle/>
          <a:p>
            <a:r>
              <a:rPr lang="ro-RO" sz="2800" b="1" dirty="0">
                <a:solidFill>
                  <a:schemeClr val="accent2"/>
                </a:solidFill>
              </a:rPr>
              <a:t>ACTIVITĂȚILE DESFĂȘURATE</a:t>
            </a:r>
          </a:p>
        </p:txBody>
      </p:sp>
      <p:sp>
        <p:nvSpPr>
          <p:cNvPr id="6" name="Substituent conținut 5">
            <a:extLst>
              <a:ext uri="{FF2B5EF4-FFF2-40B4-BE49-F238E27FC236}">
                <a16:creationId xmlns="" xmlns:a16="http://schemas.microsoft.com/office/drawing/2014/main" id="{B7E85FE0-5CD7-4145-9967-C83A5260AB93}"/>
              </a:ext>
            </a:extLst>
          </p:cNvPr>
          <p:cNvSpPr>
            <a:spLocks noGrp="1"/>
          </p:cNvSpPr>
          <p:nvPr>
            <p:ph idx="1"/>
          </p:nvPr>
        </p:nvSpPr>
        <p:spPr>
          <a:xfrm>
            <a:off x="1388962" y="2178424"/>
            <a:ext cx="9722734" cy="4585447"/>
          </a:xfrm>
        </p:spPr>
        <p:txBody>
          <a:bodyPr>
            <a:normAutofit fontScale="70000" lnSpcReduction="20000"/>
          </a:bodyPr>
          <a:lstStyle/>
          <a:p>
            <a:r>
              <a:rPr lang="ro-RO" b="0" dirty="0" smtClean="0"/>
              <a:t>În prima zi de formare am descoperit informații despre </a:t>
            </a:r>
            <a:r>
              <a:rPr lang="ro-RO" b="0" dirty="0"/>
              <a:t>Inteligența emoțională la locul de muncă (EQ</a:t>
            </a:r>
            <a:r>
              <a:rPr lang="ro-RO" b="0" dirty="0" smtClean="0"/>
              <a:t>): exerciții de comunicare și de cunoaștere în limba engleză </a:t>
            </a:r>
          </a:p>
          <a:p>
            <a:r>
              <a:rPr lang="ro-RO" b="0" dirty="0"/>
              <a:t>Circulați și faceți cunoștință cu un alt participant După un minut, „SCHIMBĂ” și toată lumea găsește o persoană nouă Încercați să vă amintiți o caracteristică de la fiecare persoană pe care o întâlniți Exemple de întrebări: nume, muncă, hobby, familie, oraș </a:t>
            </a:r>
            <a:r>
              <a:rPr lang="ro-RO" b="0" dirty="0" smtClean="0"/>
              <a:t>natal</a:t>
            </a:r>
          </a:p>
          <a:p>
            <a:r>
              <a:rPr lang="ro-RO" b="0" dirty="0" smtClean="0"/>
              <a:t>Definiția coeficientului  </a:t>
            </a:r>
            <a:r>
              <a:rPr lang="ro-RO" b="0" dirty="0"/>
              <a:t>de inteligență (IQ</a:t>
            </a:r>
            <a:r>
              <a:rPr lang="ro-RO" b="0" dirty="0" smtClean="0"/>
              <a:t>)</a:t>
            </a:r>
          </a:p>
          <a:p>
            <a:pPr marL="0" indent="0">
              <a:buNone/>
            </a:pPr>
            <a:r>
              <a:rPr lang="ro-RO" b="0" dirty="0" smtClean="0"/>
              <a:t>Analiza </a:t>
            </a:r>
            <a:r>
              <a:rPr lang="ro-RO" b="0" dirty="0"/>
              <a:t>problemei </a:t>
            </a:r>
            <a:endParaRPr lang="ro-RO" b="0" dirty="0" smtClean="0"/>
          </a:p>
          <a:p>
            <a:pPr marL="0" indent="0">
              <a:buNone/>
            </a:pPr>
            <a:r>
              <a:rPr lang="ro-RO" b="0" dirty="0" smtClean="0"/>
              <a:t>Colectarea </a:t>
            </a:r>
            <a:r>
              <a:rPr lang="ro-RO" b="0" dirty="0"/>
              <a:t>informațiilor </a:t>
            </a:r>
            <a:endParaRPr lang="ro-RO" b="0" dirty="0" smtClean="0"/>
          </a:p>
          <a:p>
            <a:pPr marL="0" indent="0">
              <a:buNone/>
            </a:pPr>
            <a:r>
              <a:rPr lang="ro-RO" b="0" dirty="0" smtClean="0"/>
              <a:t>Interpretare </a:t>
            </a:r>
            <a:r>
              <a:rPr lang="ro-RO" b="0" dirty="0"/>
              <a:t>numerică </a:t>
            </a:r>
            <a:endParaRPr lang="ro-RO" b="0" dirty="0" smtClean="0"/>
          </a:p>
          <a:p>
            <a:pPr marL="0" indent="0">
              <a:buNone/>
            </a:pPr>
            <a:r>
              <a:rPr lang="ro-RO" b="0" dirty="0" smtClean="0"/>
              <a:t>Hotărâre </a:t>
            </a:r>
          </a:p>
          <a:p>
            <a:pPr marL="0" indent="0">
              <a:buNone/>
            </a:pPr>
            <a:r>
              <a:rPr lang="ro-RO" b="0" dirty="0" smtClean="0"/>
              <a:t>Atenție </a:t>
            </a:r>
            <a:r>
              <a:rPr lang="ro-RO" b="0" dirty="0"/>
              <a:t>la detalii </a:t>
            </a:r>
            <a:endParaRPr lang="ro-RO" b="0" dirty="0" smtClean="0"/>
          </a:p>
          <a:p>
            <a:pPr marL="0" indent="0">
              <a:buNone/>
            </a:pPr>
            <a:r>
              <a:rPr lang="ro-RO" b="0" dirty="0" smtClean="0"/>
              <a:t>Planificare</a:t>
            </a:r>
            <a:endParaRPr lang="ro-RO" b="0" dirty="0"/>
          </a:p>
        </p:txBody>
      </p:sp>
      <p:sp>
        <p:nvSpPr>
          <p:cNvPr id="11" name="Săgeată: dreapta 10">
            <a:extLst>
              <a:ext uri="{FF2B5EF4-FFF2-40B4-BE49-F238E27FC236}">
                <a16:creationId xmlns="" xmlns:a16="http://schemas.microsoft.com/office/drawing/2014/main" id="{79F0029B-263B-4461-9C1F-7CFB66E067CB}"/>
              </a:ext>
            </a:extLst>
          </p:cNvPr>
          <p:cNvSpPr/>
          <p:nvPr/>
        </p:nvSpPr>
        <p:spPr>
          <a:xfrm flipV="1">
            <a:off x="1115448" y="1476632"/>
            <a:ext cx="672957" cy="9011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5" name="Picture 2" descr="File:Erasmus+ Logo.svg - Wikimedia Commons">
            <a:extLst>
              <a:ext uri="{FF2B5EF4-FFF2-40B4-BE49-F238E27FC236}">
                <a16:creationId xmlns="" xmlns:a16="http://schemas.microsoft.com/office/drawing/2014/main" id="{B9B3B66D-6B8D-42A9-A78D-C315205B75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671" y="570072"/>
            <a:ext cx="2051805" cy="586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326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Definiția inteligenței emoționale </a:t>
            </a:r>
            <a:endParaRPr lang="en-US" dirty="0"/>
          </a:p>
        </p:txBody>
      </p:sp>
      <p:sp>
        <p:nvSpPr>
          <p:cNvPr id="3" name="Content Placeholder 2"/>
          <p:cNvSpPr>
            <a:spLocks noGrp="1"/>
          </p:cNvSpPr>
          <p:nvPr>
            <p:ph idx="1"/>
          </p:nvPr>
        </p:nvSpPr>
        <p:spPr>
          <a:xfrm>
            <a:off x="677334" y="2160589"/>
            <a:ext cx="8596668" cy="4199870"/>
          </a:xfrm>
        </p:spPr>
        <p:txBody>
          <a:bodyPr>
            <a:normAutofit/>
          </a:bodyPr>
          <a:lstStyle/>
          <a:p>
            <a:r>
              <a:rPr lang="ro-RO" dirty="0"/>
              <a:t>Este capacitatea de a ne recunoaște propriile sentimente și ale altora, de a ne motiva și </a:t>
            </a:r>
            <a:r>
              <a:rPr lang="ro-RO" dirty="0" smtClean="0"/>
              <a:t>gestiona bine </a:t>
            </a:r>
            <a:r>
              <a:rPr lang="ro-RO" dirty="0"/>
              <a:t>emoțiile în noi înșine și în relațiile noastre</a:t>
            </a:r>
            <a:r>
              <a:rPr lang="ro-RO" dirty="0" smtClean="0"/>
              <a:t>.</a:t>
            </a:r>
          </a:p>
          <a:p>
            <a:r>
              <a:rPr lang="ro-RO" dirty="0" smtClean="0"/>
              <a:t>Inteligența emoțională presupune:</a:t>
            </a:r>
          </a:p>
          <a:p>
            <a:pPr marL="0" indent="0">
              <a:buNone/>
            </a:pPr>
            <a:r>
              <a:rPr lang="ro-RO" dirty="0"/>
              <a:t>Ascultarea </a:t>
            </a:r>
            <a:r>
              <a:rPr lang="ro-RO" dirty="0" smtClean="0"/>
              <a:t>perceptivă</a:t>
            </a:r>
          </a:p>
          <a:p>
            <a:pPr marL="0" indent="0">
              <a:buNone/>
            </a:pPr>
            <a:r>
              <a:rPr lang="ro-RO" dirty="0" smtClean="0"/>
              <a:t>Sensibilitate</a:t>
            </a:r>
          </a:p>
          <a:p>
            <a:pPr marL="0" indent="0">
              <a:buNone/>
            </a:pPr>
            <a:r>
              <a:rPr lang="ro-RO" dirty="0" smtClean="0"/>
              <a:t>Flexibilitate </a:t>
            </a:r>
          </a:p>
          <a:p>
            <a:pPr marL="0" indent="0">
              <a:buNone/>
            </a:pPr>
            <a:r>
              <a:rPr lang="ro-RO" dirty="0" smtClean="0"/>
              <a:t>Orientare </a:t>
            </a:r>
            <a:r>
              <a:rPr lang="ro-RO" dirty="0"/>
              <a:t>spre realizare </a:t>
            </a:r>
            <a:endParaRPr lang="ro-RO" dirty="0" smtClean="0"/>
          </a:p>
          <a:p>
            <a:pPr marL="0" indent="0">
              <a:buNone/>
            </a:pPr>
            <a:r>
              <a:rPr lang="ro-RO" dirty="0" smtClean="0"/>
              <a:t>Toleranta </a:t>
            </a:r>
            <a:r>
              <a:rPr lang="ro-RO" dirty="0"/>
              <a:t>la stres </a:t>
            </a:r>
            <a:endParaRPr lang="ro-RO" dirty="0" smtClean="0"/>
          </a:p>
          <a:p>
            <a:pPr marL="0" indent="0">
              <a:buNone/>
            </a:pPr>
            <a:r>
              <a:rPr lang="ro-RO" dirty="0" smtClean="0"/>
              <a:t>Reziliență</a:t>
            </a:r>
          </a:p>
          <a:p>
            <a:pPr marL="0" indent="0">
              <a:buNone/>
            </a:pPr>
            <a:r>
              <a:rPr lang="ro-RO" dirty="0" smtClean="0"/>
              <a:t> </a:t>
            </a:r>
            <a:r>
              <a:rPr lang="ro-RO" dirty="0"/>
              <a:t>Persuasivitatea </a:t>
            </a:r>
            <a:endParaRPr lang="ro-RO" dirty="0" smtClean="0"/>
          </a:p>
          <a:p>
            <a:pPr marL="0" indent="0">
              <a:buNone/>
            </a:pPr>
            <a:r>
              <a:rPr lang="ro-RO" dirty="0" smtClean="0"/>
              <a:t>Negocierea</a:t>
            </a:r>
            <a:endParaRPr lang="en-US" dirty="0"/>
          </a:p>
        </p:txBody>
      </p:sp>
    </p:spTree>
    <p:extLst>
      <p:ext uri="{BB962C8B-B14F-4D97-AF65-F5344CB8AC3E}">
        <p14:creationId xmlns:p14="http://schemas.microsoft.com/office/powerpoint/2010/main" val="1824960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400" b="1" dirty="0">
                <a:solidFill>
                  <a:prstClr val="black">
                    <a:lumMod val="50000"/>
                    <a:lumOff val="50000"/>
                  </a:prstClr>
                </a:solidFill>
                <a:latin typeface="Calibri Light" panose="020F0302020204030204"/>
              </a:rPr>
              <a:t>Emotional intelligence (EQ)</a:t>
            </a:r>
            <a:endParaRPr lang="en-US" b="1" dirty="0"/>
          </a:p>
        </p:txBody>
      </p:sp>
      <p:sp>
        <p:nvSpPr>
          <p:cNvPr id="3" name="Content Placeholder 2"/>
          <p:cNvSpPr>
            <a:spLocks noGrp="1"/>
          </p:cNvSpPr>
          <p:nvPr>
            <p:ph idx="1"/>
          </p:nvPr>
        </p:nvSpPr>
        <p:spPr/>
        <p:txBody>
          <a:bodyPr/>
          <a:lstStyle/>
          <a:p>
            <a:pPr>
              <a:spcBef>
                <a:spcPct val="0"/>
              </a:spcBef>
              <a:buNone/>
            </a:pPr>
            <a:endParaRPr lang="en-US" altLang="en-US" dirty="0">
              <a:latin typeface="Arial" charset="0"/>
              <a:cs typeface="Arial" charset="0"/>
            </a:endParaRPr>
          </a:p>
          <a:p>
            <a:pPr>
              <a:spcBef>
                <a:spcPct val="0"/>
              </a:spcBef>
              <a:buBlip>
                <a:blip r:embed="rId2"/>
              </a:buBlip>
            </a:pPr>
            <a:r>
              <a:rPr lang="en-US" altLang="en-US" dirty="0">
                <a:latin typeface="Arial" charset="0"/>
                <a:cs typeface="Arial" charset="0"/>
              </a:rPr>
              <a:t>Adaptability</a:t>
            </a:r>
          </a:p>
          <a:p>
            <a:pPr>
              <a:spcBef>
                <a:spcPct val="0"/>
              </a:spcBef>
              <a:buBlip>
                <a:blip r:embed="rId2"/>
              </a:buBlip>
            </a:pPr>
            <a:r>
              <a:rPr lang="en-US" altLang="en-US" dirty="0">
                <a:latin typeface="Arial" charset="0"/>
                <a:cs typeface="Arial" charset="0"/>
              </a:rPr>
              <a:t>Decisiveness</a:t>
            </a:r>
          </a:p>
          <a:p>
            <a:pPr>
              <a:spcBef>
                <a:spcPct val="0"/>
              </a:spcBef>
              <a:buBlip>
                <a:blip r:embed="rId2"/>
              </a:buBlip>
            </a:pPr>
            <a:r>
              <a:rPr lang="en-US" altLang="en-US" dirty="0">
                <a:latin typeface="Arial" charset="0"/>
                <a:cs typeface="Arial" charset="0"/>
              </a:rPr>
              <a:t>Energy</a:t>
            </a:r>
          </a:p>
          <a:p>
            <a:pPr>
              <a:spcBef>
                <a:spcPct val="0"/>
              </a:spcBef>
              <a:buBlip>
                <a:blip r:embed="rId2"/>
              </a:buBlip>
            </a:pPr>
            <a:r>
              <a:rPr lang="en-US" altLang="en-US" dirty="0">
                <a:latin typeface="Arial" charset="0"/>
                <a:cs typeface="Arial" charset="0"/>
              </a:rPr>
              <a:t>Impact</a:t>
            </a:r>
          </a:p>
          <a:p>
            <a:pPr>
              <a:spcBef>
                <a:spcPct val="0"/>
              </a:spcBef>
              <a:buBlip>
                <a:blip r:embed="rId2"/>
              </a:buBlip>
            </a:pPr>
            <a:r>
              <a:rPr lang="en-US" altLang="en-US" dirty="0">
                <a:latin typeface="Arial" charset="0"/>
                <a:cs typeface="Arial" charset="0"/>
              </a:rPr>
              <a:t>Integrity</a:t>
            </a:r>
          </a:p>
          <a:p>
            <a:pPr>
              <a:spcBef>
                <a:spcPct val="0"/>
              </a:spcBef>
              <a:buBlip>
                <a:blip r:embed="rId2"/>
              </a:buBlip>
            </a:pPr>
            <a:r>
              <a:rPr lang="en-US" altLang="en-US" dirty="0">
                <a:latin typeface="Arial" charset="0"/>
                <a:cs typeface="Arial" charset="0"/>
              </a:rPr>
              <a:t>Motivating Others</a:t>
            </a:r>
          </a:p>
          <a:p>
            <a:pPr>
              <a:spcBef>
                <a:spcPct val="0"/>
              </a:spcBef>
              <a:buBlip>
                <a:blip r:embed="rId2"/>
              </a:buBlip>
            </a:pPr>
            <a:r>
              <a:rPr lang="en-US" altLang="en-US" dirty="0">
                <a:latin typeface="Arial" charset="0"/>
                <a:cs typeface="Arial" charset="0"/>
              </a:rPr>
              <a:t>Leadership</a:t>
            </a:r>
          </a:p>
          <a:p>
            <a:endParaRPr lang="en-US" dirty="0"/>
          </a:p>
        </p:txBody>
      </p:sp>
    </p:spTree>
    <p:extLst>
      <p:ext uri="{BB962C8B-B14F-4D97-AF65-F5344CB8AC3E}">
        <p14:creationId xmlns:p14="http://schemas.microsoft.com/office/powerpoint/2010/main" val="2586246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Fotografii din prima zi de activități</a:t>
            </a:r>
            <a:endParaRPr lang="en-US" dirty="0"/>
          </a:p>
        </p:txBody>
      </p:sp>
      <p:pic>
        <p:nvPicPr>
          <p:cNvPr id="205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96277" y="2034988"/>
            <a:ext cx="1477982" cy="2569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8512" y="2088764"/>
            <a:ext cx="1409700" cy="2547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176" y="2056539"/>
            <a:ext cx="1473200" cy="2580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0923" y="4916006"/>
            <a:ext cx="6502400" cy="1834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5618" y="2024313"/>
            <a:ext cx="1689100" cy="2580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115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929026" y="1100138"/>
            <a:ext cx="6364110" cy="357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3402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Angles</Template>
  <TotalTime>1461</TotalTime>
  <Words>1657</Words>
  <Application>Microsoft Macintosh PowerPoint</Application>
  <PresentationFormat>Widescreen</PresentationFormat>
  <Paragraphs>203</Paragraphs>
  <Slides>42</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Arial</vt:lpstr>
      <vt:lpstr>Bahnschrift Light</vt:lpstr>
      <vt:lpstr>Baskerville Old Face</vt:lpstr>
      <vt:lpstr>Calibri</vt:lpstr>
      <vt:lpstr>Calibri Light</vt:lpstr>
      <vt:lpstr>Franklin Gothic Book</vt:lpstr>
      <vt:lpstr>Franklin Gothic Medium</vt:lpstr>
      <vt:lpstr>Times New Roman</vt:lpstr>
      <vt:lpstr>Tunga</vt:lpstr>
      <vt:lpstr>Verdana</vt:lpstr>
      <vt:lpstr>Wingdings</vt:lpstr>
      <vt:lpstr>Wingdings 3</vt:lpstr>
      <vt:lpstr>Angles</vt:lpstr>
      <vt:lpstr>           Colegiul Economic,,Dimitrie Cantemir,, Suceava    </vt:lpstr>
      <vt:lpstr>PowerPoint Presentation</vt:lpstr>
      <vt:lpstr>PowerPoint Presentation</vt:lpstr>
      <vt:lpstr>           Obiectivele mobilității</vt:lpstr>
      <vt:lpstr>ACTIVITĂȚILE DESFĂȘURATE</vt:lpstr>
      <vt:lpstr>Definiția inteligenței emoționale </vt:lpstr>
      <vt:lpstr>Emotional intelligence (EQ)</vt:lpstr>
      <vt:lpstr>Fotografii din prima zi de activități</vt:lpstr>
      <vt:lpstr>PowerPoint Presentation</vt:lpstr>
      <vt:lpstr>PowerPoint Presentation</vt:lpstr>
      <vt:lpstr>EmotiI </vt:lpstr>
      <vt:lpstr>Crearea conștiinței de sine...</vt:lpstr>
      <vt:lpstr>Crearea conștiinței de sine...</vt:lpstr>
      <vt:lpstr>Bilanțul personal</vt:lpstr>
      <vt:lpstr>Inteligența emoțională la locul de muncă (EQ)</vt:lpstr>
      <vt:lpstr>Empatie:Empatia este experiența de a înțelege gândurile, sentimentele și condiția altei persoane din punctul de vedere al acesteia, mai degrabă decât din punctul tău de vedere. </vt:lpstr>
      <vt:lpstr> Ești un ascultător la fel de bun pe cât crezi că ești? </vt:lpstr>
      <vt:lpstr>Răspunsuri emoționale, Șase pași pentru a gestiona emoțiile , Asertivitate / Empatie</vt:lpstr>
      <vt:lpstr>Răspunsuri emoționale</vt:lpstr>
      <vt:lpstr>Șase pași pentru a gestiona emoțiile</vt:lpstr>
      <vt:lpstr>Asertivitate / Empatie</vt:lpstr>
      <vt:lpstr>Inteligența emoțională la locul de muncă</vt:lpstr>
      <vt:lpstr>Conducerea  cu inteligență emoțională</vt:lpstr>
      <vt:lpstr>EQ în viața profesională și personală</vt:lpstr>
      <vt:lpstr>Acordarea certificatelor </vt:lpstr>
      <vt:lpstr>PowerPoint Presentation</vt:lpstr>
      <vt:lpstr>PowerPoint Presentation</vt:lpstr>
      <vt:lpstr>PowerPoint Presentation</vt:lpstr>
      <vt:lpstr>PowerPoint Presentation</vt:lpstr>
      <vt:lpstr>PowerPoint Presentation</vt:lpstr>
      <vt:lpstr>Excursie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CONCLUZII</vt:lpstr>
      <vt:lpstr>PowerPoint Presentation</vt:lpstr>
      <vt:lpstr> Larnaca  - Marea Mediterană</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Liceul Tehnologic Auto -Craiova</dc:title>
  <dc:creator>LTAStație82</dc:creator>
  <cp:lastModifiedBy>Microsoft Office User</cp:lastModifiedBy>
  <cp:revision>152</cp:revision>
  <dcterms:created xsi:type="dcterms:W3CDTF">2022-05-03T15:47:16Z</dcterms:created>
  <dcterms:modified xsi:type="dcterms:W3CDTF">2023-09-03T14:09:13Z</dcterms:modified>
</cp:coreProperties>
</file>