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68" r:id="rId1"/>
  </p:sldMasterIdLst>
  <p:notesMasterIdLst>
    <p:notesMasterId r:id="rId36"/>
  </p:notesMasterIdLst>
  <p:sldIdLst>
    <p:sldId id="256" r:id="rId2"/>
    <p:sldId id="257" r:id="rId3"/>
    <p:sldId id="258" r:id="rId4"/>
    <p:sldId id="289" r:id="rId5"/>
    <p:sldId id="259" r:id="rId6"/>
    <p:sldId id="260" r:id="rId7"/>
    <p:sldId id="291" r:id="rId8"/>
    <p:sldId id="261" r:id="rId9"/>
    <p:sldId id="262" r:id="rId10"/>
    <p:sldId id="264" r:id="rId11"/>
    <p:sldId id="265" r:id="rId12"/>
    <p:sldId id="266" r:id="rId13"/>
    <p:sldId id="267" r:id="rId14"/>
    <p:sldId id="299" r:id="rId15"/>
    <p:sldId id="301" r:id="rId16"/>
    <p:sldId id="268" r:id="rId17"/>
    <p:sldId id="288" r:id="rId18"/>
    <p:sldId id="296" r:id="rId19"/>
    <p:sldId id="271" r:id="rId20"/>
    <p:sldId id="274" r:id="rId21"/>
    <p:sldId id="276" r:id="rId22"/>
    <p:sldId id="293" r:id="rId23"/>
    <p:sldId id="277" r:id="rId24"/>
    <p:sldId id="294" r:id="rId25"/>
    <p:sldId id="295" r:id="rId26"/>
    <p:sldId id="278" r:id="rId27"/>
    <p:sldId id="282" r:id="rId28"/>
    <p:sldId id="280" r:id="rId29"/>
    <p:sldId id="281" r:id="rId30"/>
    <p:sldId id="283" r:id="rId31"/>
    <p:sldId id="284" r:id="rId32"/>
    <p:sldId id="285" r:id="rId33"/>
    <p:sldId id="287" r:id="rId34"/>
    <p:sldId id="297" r:id="rId3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1067" autoAdjust="0"/>
  </p:normalViewPr>
  <p:slideViewPr>
    <p:cSldViewPr>
      <p:cViewPr varScale="1">
        <p:scale>
          <a:sx n="52" d="100"/>
          <a:sy n="52" d="100"/>
        </p:scale>
        <p:origin x="189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6A95E-29C9-4710-BDEB-F4F07706A39B}" type="datetimeFigureOut">
              <a:rPr lang="en-US" smtClean="0"/>
              <a:t>11/14/2023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A0FE7-D660-46D7-93FE-3DC544B8133A}" type="slidenum">
              <a:rPr lang="en-US" smtClean="0"/>
              <a:t>‹#›</a:t>
            </a:fld>
            <a:endParaRPr lang="en-US"/>
          </a:p>
        </p:txBody>
      </p:sp>
    </p:spTree>
    <p:extLst>
      <p:ext uri="{BB962C8B-B14F-4D97-AF65-F5344CB8AC3E}">
        <p14:creationId xmlns:p14="http://schemas.microsoft.com/office/powerpoint/2010/main" val="392495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A0FE7-D660-46D7-93FE-3DC544B8133A}" type="slidenum">
              <a:rPr lang="en-US" smtClean="0"/>
              <a:t>27</a:t>
            </a:fld>
            <a:endParaRPr lang="en-US"/>
          </a:p>
        </p:txBody>
      </p:sp>
    </p:spTree>
    <p:extLst>
      <p:ext uri="{BB962C8B-B14F-4D97-AF65-F5344CB8AC3E}">
        <p14:creationId xmlns:p14="http://schemas.microsoft.com/office/powerpoint/2010/main" val="54034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71CDA67-9E01-4A8C-ABA9-E06F538D9971}" type="datetimeFigureOut">
              <a:rPr lang="ro-RO" smtClean="0"/>
              <a:t>14.11.2023</a:t>
            </a:fld>
            <a:endParaRPr lang="ro-RO"/>
          </a:p>
        </p:txBody>
      </p:sp>
      <p:sp>
        <p:nvSpPr>
          <p:cNvPr id="8" name="Slide Number Placeholder 7"/>
          <p:cNvSpPr>
            <a:spLocks noGrp="1"/>
          </p:cNvSpPr>
          <p:nvPr>
            <p:ph type="sldNum" sz="quarter" idx="11"/>
          </p:nvPr>
        </p:nvSpPr>
        <p:spPr/>
        <p:txBody>
          <a:bodyPr/>
          <a:lstStyle/>
          <a:p>
            <a:fld id="{04A62AF1-47E3-4A8C-B19E-7C35E723D7EA}" type="slidenum">
              <a:rPr lang="ro-RO" smtClean="0"/>
              <a:t>‹#›</a:t>
            </a:fld>
            <a:endParaRPr lang="ro-RO"/>
          </a:p>
        </p:txBody>
      </p:sp>
      <p:sp>
        <p:nvSpPr>
          <p:cNvPr id="9" name="Footer Placeholder 8"/>
          <p:cNvSpPr>
            <a:spLocks noGrp="1"/>
          </p:cNvSpPr>
          <p:nvPr>
            <p:ph type="ftr" sz="quarter" idx="12"/>
          </p:nvPr>
        </p:nvSpPr>
        <p:spPr/>
        <p:txBody>
          <a:bodyPr/>
          <a:lstStyle/>
          <a:p>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CDA67-9E01-4A8C-ABA9-E06F538D9971}" type="datetimeFigureOut">
              <a:rPr lang="ro-RO" smtClean="0"/>
              <a:t>14.11.2023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CDA67-9E01-4A8C-ABA9-E06F538D9971}" type="datetimeFigureOut">
              <a:rPr lang="ro-RO" smtClean="0"/>
              <a:t>14.11.2023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71CDA67-9E01-4A8C-ABA9-E06F538D9971}" type="datetimeFigureOut">
              <a:rPr lang="ro-RO" smtClean="0"/>
              <a:t>14.11.2023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CDA67-9E01-4A8C-ABA9-E06F538D9971}" type="datetimeFigureOut">
              <a:rPr lang="ro-RO" smtClean="0"/>
              <a:t>14.11.2023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4A62AF1-47E3-4A8C-B19E-7C35E723D7EA}" type="slidenum">
              <a:rPr lang="ro-RO" smtClean="0"/>
              <a:t>‹#›</a:t>
            </a:fld>
            <a:endParaRPr lang="ro-R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71CDA67-9E01-4A8C-ABA9-E06F538D9971}" type="datetimeFigureOut">
              <a:rPr lang="ro-RO" smtClean="0"/>
              <a:t>14.11.2023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4A62AF1-47E3-4A8C-B19E-7C35E723D7EA}" type="slidenum">
              <a:rPr lang="ro-RO" smtClean="0"/>
              <a:t>‹#›</a:t>
            </a:fld>
            <a:endParaRPr lang="ro-RO"/>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1CDA67-9E01-4A8C-ABA9-E06F538D9971}" type="datetimeFigureOut">
              <a:rPr lang="ro-RO" smtClean="0"/>
              <a:t>14.11.2023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4A62AF1-47E3-4A8C-B19E-7C35E723D7EA}" type="slidenum">
              <a:rPr lang="ro-RO" smtClean="0"/>
              <a:t>‹#›</a:t>
            </a:fld>
            <a:endParaRPr lang="ro-RO"/>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1CDA67-9E01-4A8C-ABA9-E06F538D9971}" type="datetimeFigureOut">
              <a:rPr lang="ro-RO" smtClean="0"/>
              <a:t>14.11.2023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CDA67-9E01-4A8C-ABA9-E06F538D9971}" type="datetimeFigureOut">
              <a:rPr lang="ro-RO" smtClean="0"/>
              <a:t>14.11.2023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CDA67-9E01-4A8C-ABA9-E06F538D9971}" type="datetimeFigureOut">
              <a:rPr lang="ro-RO" smtClean="0"/>
              <a:t>14.11.2023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CDA67-9E01-4A8C-ABA9-E06F538D9971}" type="datetimeFigureOut">
              <a:rPr lang="ro-RO" smtClean="0"/>
              <a:t>14.11.2023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4A62AF1-47E3-4A8C-B19E-7C35E723D7EA}"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71CDA67-9E01-4A8C-ABA9-E06F538D9971}" type="datetimeFigureOut">
              <a:rPr lang="ro-RO" smtClean="0"/>
              <a:t>14.11.2023</a:t>
            </a:fld>
            <a:endParaRPr lang="ro-R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o-R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4A62AF1-47E3-4A8C-B19E-7C35E723D7EA}" type="slidenum">
              <a:rPr lang="ro-RO" smtClean="0"/>
              <a:t>‹#›</a:t>
            </a:fld>
            <a:endParaRPr lang="ro-R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rtizen@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0"/>
            <a:ext cx="7414592" cy="2459359"/>
          </a:xfrm>
        </p:spPr>
        <p:txBody>
          <a:bodyPr/>
          <a:lstStyle/>
          <a:p>
            <a:r>
              <a:rPr lang="ro-RO" sz="4000" b="1" dirty="0">
                <a:effectLst/>
              </a:rPr>
              <a:t>P</a:t>
            </a:r>
            <a:r>
              <a:rPr lang="ro-RO" sz="4000" b="1" dirty="0" smtClean="0">
                <a:effectLst/>
              </a:rPr>
              <a:t>LAN </a:t>
            </a:r>
            <a:r>
              <a:rPr lang="ro-RO" sz="4000" b="1" dirty="0">
                <a:effectLst/>
              </a:rPr>
              <a:t>DE AFACERI</a:t>
            </a:r>
            <a:br>
              <a:rPr lang="ro-RO" sz="4000" b="1" dirty="0">
                <a:effectLst/>
              </a:rPr>
            </a:br>
            <a:r>
              <a:rPr lang="ro-RO" sz="4000" dirty="0" smtClean="0">
                <a:effectLst/>
              </a:rPr>
              <a:t>S.C</a:t>
            </a:r>
            <a:r>
              <a:rPr lang="ro-RO" sz="4000" dirty="0">
                <a:effectLst/>
              </a:rPr>
              <a:t>. </a:t>
            </a:r>
            <a:r>
              <a:rPr lang="en-US" sz="4000" dirty="0" smtClean="0">
                <a:effectLst/>
              </a:rPr>
              <a:t>ARTIZEN </a:t>
            </a:r>
            <a:r>
              <a:rPr lang="ro-RO" sz="4000" dirty="0" smtClean="0">
                <a:effectLst/>
              </a:rPr>
              <a:t>S.R.L</a:t>
            </a:r>
            <a:endParaRPr lang="ro-RO" sz="4000" dirty="0"/>
          </a:p>
        </p:txBody>
      </p:sp>
      <p:sp>
        <p:nvSpPr>
          <p:cNvPr id="3" name="Subtitle 2"/>
          <p:cNvSpPr>
            <a:spLocks noGrp="1"/>
          </p:cNvSpPr>
          <p:nvPr>
            <p:ph type="subTitle" idx="1"/>
          </p:nvPr>
        </p:nvSpPr>
        <p:spPr>
          <a:xfrm>
            <a:off x="791358" y="5085182"/>
            <a:ext cx="7813090" cy="1656186"/>
          </a:xfrm>
        </p:spPr>
        <p:txBody>
          <a:bodyPr>
            <a:noAutofit/>
          </a:bodyPr>
          <a:lstStyle/>
          <a:p>
            <a:pPr algn="l"/>
            <a:r>
              <a:rPr lang="en-US" sz="1400" b="1" dirty="0" err="1">
                <a:solidFill>
                  <a:schemeClr val="tx1"/>
                </a:solidFill>
                <a:latin typeface="+mn-lt"/>
              </a:rPr>
              <a:t>Coordonator</a:t>
            </a:r>
            <a:r>
              <a:rPr lang="en-US" sz="1400" b="1" dirty="0">
                <a:solidFill>
                  <a:schemeClr val="tx1"/>
                </a:solidFill>
                <a:latin typeface="+mn-lt"/>
              </a:rPr>
              <a:t>: 		</a:t>
            </a:r>
            <a:endParaRPr lang="ro-RO" sz="1400" b="1" dirty="0">
              <a:solidFill>
                <a:schemeClr val="tx1"/>
              </a:solidFill>
              <a:latin typeface="+mn-lt"/>
            </a:endParaRPr>
          </a:p>
          <a:p>
            <a:pPr algn="l"/>
            <a:r>
              <a:rPr lang="en-US" sz="1400" b="1" dirty="0">
                <a:solidFill>
                  <a:schemeClr val="tx1"/>
                </a:solidFill>
                <a:latin typeface="+mn-lt"/>
              </a:rPr>
              <a:t>Prof. </a:t>
            </a:r>
            <a:r>
              <a:rPr lang="en-US" sz="1400" b="1" dirty="0" err="1" smtClean="0">
                <a:solidFill>
                  <a:schemeClr val="tx1"/>
                </a:solidFill>
                <a:latin typeface="+mn-lt"/>
              </a:rPr>
              <a:t>Bejinariu</a:t>
            </a:r>
            <a:r>
              <a:rPr lang="en-US" sz="1400" b="1" dirty="0" smtClean="0">
                <a:solidFill>
                  <a:schemeClr val="tx1"/>
                </a:solidFill>
                <a:latin typeface="+mn-lt"/>
              </a:rPr>
              <a:t> Co</a:t>
            </a:r>
            <a:r>
              <a:rPr lang="ro-RO" sz="1400" b="1" dirty="0" err="1" smtClean="0">
                <a:solidFill>
                  <a:schemeClr val="tx1"/>
                </a:solidFill>
                <a:latin typeface="+mn-lt"/>
              </a:rPr>
              <a:t>cuța</a:t>
            </a:r>
            <a:endParaRPr lang="ro-RO" sz="1400" b="1" dirty="0" smtClean="0">
              <a:solidFill>
                <a:schemeClr val="tx1"/>
              </a:solidFill>
              <a:latin typeface="+mn-lt"/>
            </a:endParaRPr>
          </a:p>
          <a:p>
            <a:pPr algn="r"/>
            <a:r>
              <a:rPr lang="ro-RO" sz="1400" b="1" dirty="0">
                <a:solidFill>
                  <a:schemeClr val="tx1"/>
                </a:solidFill>
                <a:latin typeface="+mn-lt"/>
              </a:rPr>
              <a:t> </a:t>
            </a:r>
            <a:r>
              <a:rPr lang="ro-RO" sz="1400" b="1" dirty="0" smtClean="0">
                <a:solidFill>
                  <a:schemeClr val="tx1"/>
                </a:solidFill>
                <a:latin typeface="+mn-lt"/>
              </a:rPr>
              <a:t>                                                              </a:t>
            </a:r>
            <a:r>
              <a:rPr lang="en-US" sz="1400" b="1" dirty="0" err="1" smtClean="0">
                <a:solidFill>
                  <a:schemeClr val="tx1"/>
                </a:solidFill>
                <a:latin typeface="+mn-lt"/>
              </a:rPr>
              <a:t>Elev</a:t>
            </a:r>
            <a:r>
              <a:rPr lang="ro-RO" sz="1400" b="1" dirty="0" smtClean="0">
                <a:solidFill>
                  <a:schemeClr val="tx1"/>
                </a:solidFill>
                <a:latin typeface="+mn-lt"/>
              </a:rPr>
              <a:t>a</a:t>
            </a:r>
            <a:r>
              <a:rPr lang="en-US" sz="1400" b="1" dirty="0" smtClean="0">
                <a:solidFill>
                  <a:schemeClr val="tx1"/>
                </a:solidFill>
                <a:latin typeface="+mn-lt"/>
              </a:rPr>
              <a:t> </a:t>
            </a:r>
            <a:r>
              <a:rPr lang="en-US" sz="1400" b="1" dirty="0">
                <a:solidFill>
                  <a:schemeClr val="tx1"/>
                </a:solidFill>
                <a:latin typeface="+mn-lt"/>
              </a:rPr>
              <a:t>care </a:t>
            </a:r>
            <a:r>
              <a:rPr lang="en-US" sz="1400" b="1" dirty="0" smtClean="0">
                <a:solidFill>
                  <a:schemeClr val="tx1"/>
                </a:solidFill>
                <a:latin typeface="+mn-lt"/>
              </a:rPr>
              <a:t>a </a:t>
            </a:r>
            <a:r>
              <a:rPr lang="en-US" sz="1400" b="1" dirty="0" err="1">
                <a:solidFill>
                  <a:schemeClr val="tx1"/>
                </a:solidFill>
                <a:latin typeface="+mn-lt"/>
              </a:rPr>
              <a:t>realizat</a:t>
            </a:r>
            <a:r>
              <a:rPr lang="en-US" sz="1400" b="1" dirty="0">
                <a:solidFill>
                  <a:schemeClr val="tx1"/>
                </a:solidFill>
                <a:latin typeface="+mn-lt"/>
              </a:rPr>
              <a:t> </a:t>
            </a:r>
            <a:r>
              <a:rPr lang="en-US" sz="1400" b="1" dirty="0" err="1">
                <a:solidFill>
                  <a:schemeClr val="tx1"/>
                </a:solidFill>
                <a:latin typeface="+mn-lt"/>
              </a:rPr>
              <a:t>planul</a:t>
            </a:r>
            <a:r>
              <a:rPr lang="en-US" sz="1400" b="1" dirty="0">
                <a:solidFill>
                  <a:schemeClr val="tx1"/>
                </a:solidFill>
                <a:latin typeface="+mn-lt"/>
              </a:rPr>
              <a:t> de </a:t>
            </a:r>
            <a:r>
              <a:rPr lang="en-US" sz="1400" b="1" dirty="0" err="1">
                <a:solidFill>
                  <a:schemeClr val="tx1"/>
                </a:solidFill>
                <a:latin typeface="+mn-lt"/>
              </a:rPr>
              <a:t>afaceri</a:t>
            </a:r>
            <a:r>
              <a:rPr lang="en-US" sz="1400" b="1" dirty="0">
                <a:solidFill>
                  <a:schemeClr val="tx1"/>
                </a:solidFill>
                <a:latin typeface="+mn-lt"/>
              </a:rPr>
              <a:t>:</a:t>
            </a:r>
            <a:endParaRPr lang="ro-RO" sz="1400" b="1" dirty="0">
              <a:solidFill>
                <a:schemeClr val="tx1"/>
              </a:solidFill>
              <a:latin typeface="+mn-lt"/>
            </a:endParaRPr>
          </a:p>
          <a:p>
            <a:pPr algn="r"/>
            <a:r>
              <a:rPr lang="ro-RO" sz="1400" b="1" dirty="0" err="1" smtClean="0">
                <a:solidFill>
                  <a:schemeClr val="tx1"/>
                </a:solidFill>
                <a:latin typeface="+mn-lt"/>
              </a:rPr>
              <a:t>Sainiuc</a:t>
            </a:r>
            <a:r>
              <a:rPr lang="ro-RO" sz="1400" b="1" dirty="0" smtClean="0">
                <a:solidFill>
                  <a:schemeClr val="tx1"/>
                </a:solidFill>
                <a:latin typeface="+mn-lt"/>
              </a:rPr>
              <a:t> </a:t>
            </a:r>
            <a:r>
              <a:rPr lang="ro-RO" sz="1400" b="1" dirty="0" smtClean="0">
                <a:solidFill>
                  <a:schemeClr val="tx1"/>
                </a:solidFill>
                <a:latin typeface="+mn-lt"/>
              </a:rPr>
              <a:t>Daria</a:t>
            </a:r>
          </a:p>
          <a:p>
            <a:pPr algn="r"/>
            <a:endParaRPr lang="ro-RO" sz="1400" b="1" dirty="0">
              <a:solidFill>
                <a:schemeClr val="tx1"/>
              </a:solidFill>
              <a:latin typeface="+mn-lt"/>
            </a:endParaRPr>
          </a:p>
        </p:txBody>
      </p:sp>
      <p:sp>
        <p:nvSpPr>
          <p:cNvPr id="6" name="Rectangle 5"/>
          <p:cNvSpPr/>
          <p:nvPr/>
        </p:nvSpPr>
        <p:spPr>
          <a:xfrm>
            <a:off x="2051720" y="2459358"/>
            <a:ext cx="4968553" cy="923330"/>
          </a:xfrm>
          <a:prstGeom prst="rect">
            <a:avLst/>
          </a:prstGeom>
        </p:spPr>
        <p:txBody>
          <a:bodyPr wrap="square">
            <a:spAutoFit/>
          </a:bodyPr>
          <a:lstStyle/>
          <a:p>
            <a:r>
              <a:rPr lang="ro-RO" dirty="0">
                <a:solidFill>
                  <a:srgbClr val="FF0000"/>
                </a:solidFill>
              </a:rPr>
              <a:t>Producem frumos pentru a fi unic și sănătos!”.</a:t>
            </a:r>
            <a:endParaRPr lang="en-US" dirty="0">
              <a:solidFill>
                <a:srgbClr val="FF0000"/>
              </a:solidFill>
            </a:endParaRPr>
          </a:p>
          <a:p>
            <a:r>
              <a:rPr lang="en-US" b="1" dirty="0"/>
              <a:t> </a:t>
            </a:r>
          </a:p>
          <a:p>
            <a:endParaRPr lang="ro-RO" b="1" dirty="0"/>
          </a:p>
        </p:txBody>
      </p:sp>
      <p:pic>
        <p:nvPicPr>
          <p:cNvPr id="7" name="Picture 6" descr="C:\Users\Compaq\Desktop\530b6d11-0bc5-4bfb-beb5-0bbece1c73c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924944"/>
            <a:ext cx="2880319" cy="2160239"/>
          </a:xfrm>
          <a:prstGeom prst="rect">
            <a:avLst/>
          </a:prstGeom>
          <a:noFill/>
          <a:ln>
            <a:noFill/>
          </a:ln>
        </p:spPr>
      </p:pic>
    </p:spTree>
    <p:extLst>
      <p:ext uri="{BB962C8B-B14F-4D97-AF65-F5344CB8AC3E}">
        <p14:creationId xmlns:p14="http://schemas.microsoft.com/office/powerpoint/2010/main" val="7854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05272"/>
            <a:ext cx="8003232" cy="763488"/>
          </a:xfrm>
        </p:spPr>
        <p:txBody>
          <a:bodyPr/>
          <a:lstStyle/>
          <a:p>
            <a:r>
              <a:rPr lang="ro-RO" sz="3600" b="1" dirty="0">
                <a:effectLst/>
              </a:rPr>
              <a:t>IV. Descrierea </a:t>
            </a:r>
            <a:r>
              <a:rPr lang="ro-RO" sz="3600" b="1" dirty="0" smtClean="0">
                <a:effectLst/>
              </a:rPr>
              <a:t>investiției</a:t>
            </a:r>
            <a:endParaRPr lang="ro-RO" sz="3600" dirty="0"/>
          </a:p>
        </p:txBody>
      </p:sp>
      <p:sp>
        <p:nvSpPr>
          <p:cNvPr id="3" name="Content Placeholder 2"/>
          <p:cNvSpPr>
            <a:spLocks noGrp="1"/>
          </p:cNvSpPr>
          <p:nvPr>
            <p:ph idx="1"/>
          </p:nvPr>
        </p:nvSpPr>
        <p:spPr>
          <a:xfrm>
            <a:off x="899592" y="3645024"/>
            <a:ext cx="7632848" cy="2880320"/>
          </a:xfrm>
        </p:spPr>
        <p:txBody>
          <a:bodyPr>
            <a:noAutofit/>
          </a:bodyPr>
          <a:lstStyle/>
          <a:p>
            <a:pPr marL="0" indent="0">
              <a:buNone/>
            </a:pPr>
            <a:r>
              <a:rPr lang="ro-RO" sz="1600" b="1" dirty="0">
                <a:solidFill>
                  <a:schemeClr val="tx1"/>
                </a:solidFill>
                <a:latin typeface="+mn-lt"/>
              </a:rPr>
              <a:t>	</a:t>
            </a:r>
            <a:endParaRPr lang="ro-RO" sz="1600" b="1" dirty="0" smtClean="0">
              <a:solidFill>
                <a:schemeClr val="tx1"/>
              </a:solidFill>
              <a:latin typeface="+mn-lt"/>
            </a:endParaRPr>
          </a:p>
          <a:p>
            <a:r>
              <a:rPr lang="ro-RO" sz="1800" b="1" dirty="0" smtClean="0">
                <a:solidFill>
                  <a:schemeClr val="tx1"/>
                </a:solidFill>
                <a:latin typeface="+mn-lt"/>
              </a:rPr>
              <a:t>Investiția </a:t>
            </a:r>
            <a:r>
              <a:rPr lang="ro-RO" sz="1800" b="1" dirty="0">
                <a:solidFill>
                  <a:schemeClr val="tx1"/>
                </a:solidFill>
                <a:latin typeface="+mn-lt"/>
              </a:rPr>
              <a:t>inițială va fi:</a:t>
            </a:r>
          </a:p>
          <a:p>
            <a:pPr lvl="0"/>
            <a:r>
              <a:rPr lang="ro-RO" sz="1800" b="1" dirty="0">
                <a:solidFill>
                  <a:schemeClr val="tx1"/>
                </a:solidFill>
                <a:latin typeface="+mn-lt"/>
              </a:rPr>
              <a:t>Clădire sediu și zonă de producție: 250.000 lei;</a:t>
            </a:r>
          </a:p>
          <a:p>
            <a:pPr lvl="0"/>
            <a:r>
              <a:rPr lang="ro-RO" sz="1800" b="1" dirty="0">
                <a:solidFill>
                  <a:schemeClr val="tx1"/>
                </a:solidFill>
                <a:latin typeface="+mn-lt"/>
              </a:rPr>
              <a:t>Instalații și echipamente producție: 150.000 lei;</a:t>
            </a:r>
          </a:p>
          <a:p>
            <a:pPr lvl="0"/>
            <a:r>
              <a:rPr lang="ro-RO" sz="1800" b="1" dirty="0">
                <a:solidFill>
                  <a:schemeClr val="tx1"/>
                </a:solidFill>
                <a:latin typeface="+mn-lt"/>
              </a:rPr>
              <a:t>Materie primă: </a:t>
            </a:r>
            <a:r>
              <a:rPr lang="ro-RO" sz="1800" b="1" dirty="0" smtClean="0">
                <a:solidFill>
                  <a:schemeClr val="tx1"/>
                </a:solidFill>
                <a:latin typeface="+mn-lt"/>
              </a:rPr>
              <a:t>14.000 </a:t>
            </a:r>
            <a:r>
              <a:rPr lang="ro-RO" sz="1800" b="1" dirty="0">
                <a:solidFill>
                  <a:schemeClr val="tx1"/>
                </a:solidFill>
                <a:latin typeface="+mn-lt"/>
              </a:rPr>
              <a:t>lei;</a:t>
            </a:r>
          </a:p>
          <a:p>
            <a:pPr lvl="0"/>
            <a:r>
              <a:rPr lang="ro-RO" sz="1800" b="1" dirty="0">
                <a:solidFill>
                  <a:schemeClr val="tx1"/>
                </a:solidFill>
                <a:latin typeface="+mn-lt"/>
              </a:rPr>
              <a:t>Hală de producție: 150.000 lei;</a:t>
            </a:r>
          </a:p>
          <a:p>
            <a:pPr lvl="0"/>
            <a:r>
              <a:rPr lang="ro-RO" sz="1800" b="1" dirty="0">
                <a:solidFill>
                  <a:schemeClr val="tx1"/>
                </a:solidFill>
                <a:latin typeface="+mn-lt"/>
              </a:rPr>
              <a:t>Licențe, brevete, autorizații: </a:t>
            </a:r>
            <a:r>
              <a:rPr lang="ro-RO" sz="1800" b="1" dirty="0" smtClean="0">
                <a:solidFill>
                  <a:schemeClr val="tx1"/>
                </a:solidFill>
                <a:latin typeface="+mn-lt"/>
              </a:rPr>
              <a:t>10.000 </a:t>
            </a:r>
            <a:r>
              <a:rPr lang="ro-RO" sz="1800" b="1" dirty="0">
                <a:solidFill>
                  <a:schemeClr val="tx1"/>
                </a:solidFill>
                <a:latin typeface="+mn-lt"/>
              </a:rPr>
              <a:t>lei</a:t>
            </a:r>
          </a:p>
          <a:p>
            <a:pPr lvl="0"/>
            <a:r>
              <a:rPr lang="ro-RO" sz="1800" b="1" dirty="0">
                <a:solidFill>
                  <a:schemeClr val="tx1"/>
                </a:solidFill>
                <a:latin typeface="+mn-lt"/>
              </a:rPr>
              <a:t>Altele: 6.000 lei.                </a:t>
            </a:r>
          </a:p>
          <a:p>
            <a:pPr marL="0" indent="0">
              <a:buNone/>
            </a:pPr>
            <a:endParaRPr lang="ro-RO" sz="1600" b="1" dirty="0">
              <a:solidFill>
                <a:schemeClr val="tx1"/>
              </a:solidFill>
              <a:latin typeface="+mn-lt"/>
            </a:endParaRPr>
          </a:p>
        </p:txBody>
      </p:sp>
      <p:sp>
        <p:nvSpPr>
          <p:cNvPr id="4" name="Rectangle 3"/>
          <p:cNvSpPr/>
          <p:nvPr/>
        </p:nvSpPr>
        <p:spPr>
          <a:xfrm>
            <a:off x="611560" y="1268760"/>
            <a:ext cx="7920880" cy="2308324"/>
          </a:xfrm>
          <a:prstGeom prst="rect">
            <a:avLst/>
          </a:prstGeom>
        </p:spPr>
        <p:txBody>
          <a:bodyPr wrap="square">
            <a:spAutoFit/>
          </a:bodyPr>
          <a:lstStyle/>
          <a:p>
            <a:pPr algn="just"/>
            <a:r>
              <a:rPr lang="ro-RO" sz="1600" b="1" dirty="0" smtClean="0"/>
              <a:t>	</a:t>
            </a:r>
            <a:r>
              <a:rPr lang="ro-RO" b="1" dirty="0" smtClean="0"/>
              <a:t>Firma  </a:t>
            </a:r>
            <a:r>
              <a:rPr lang="ro-RO" b="1" dirty="0"/>
              <a:t>S.C. </a:t>
            </a:r>
            <a:r>
              <a:rPr lang="ro-RO" b="1" dirty="0" smtClean="0"/>
              <a:t>ARTIZEN </a:t>
            </a:r>
            <a:r>
              <a:rPr lang="ro-RO" b="1" dirty="0"/>
              <a:t>S.R.L. va demara activitatea în luna </a:t>
            </a:r>
            <a:r>
              <a:rPr lang="ro-RO" b="1" dirty="0" smtClean="0"/>
              <a:t>aprilie </a:t>
            </a:r>
            <a:r>
              <a:rPr lang="ro-RO" b="1" dirty="0" smtClean="0"/>
              <a:t> 2024 </a:t>
            </a:r>
            <a:r>
              <a:rPr lang="ro-RO" b="1" dirty="0"/>
              <a:t>prin </a:t>
            </a:r>
            <a:r>
              <a:rPr lang="ro-RO" b="1" dirty="0" smtClean="0"/>
              <a:t>crearea de bunuri din </a:t>
            </a:r>
            <a:r>
              <a:rPr lang="ro-RO" b="1" dirty="0"/>
              <a:t>domeniul de activitate </a:t>
            </a:r>
            <a:r>
              <a:rPr lang="ro-RO" b="1" dirty="0" smtClean="0"/>
              <a:t>confecții - </a:t>
            </a:r>
            <a:r>
              <a:rPr lang="ro-RO" b="1" dirty="0" smtClean="0"/>
              <a:t>fabricarea articolelor vestimentare</a:t>
            </a:r>
            <a:r>
              <a:rPr lang="ro-RO" b="1" dirty="0" smtClean="0"/>
              <a:t>. </a:t>
            </a:r>
            <a:r>
              <a:rPr lang="ro-RO" b="1" dirty="0"/>
              <a:t>N</a:t>
            </a:r>
            <a:r>
              <a:rPr lang="ro-RO" b="1" dirty="0" smtClean="0"/>
              <a:t>e </a:t>
            </a:r>
            <a:r>
              <a:rPr lang="ro-RO" b="1" dirty="0"/>
              <a:t>vom concentra pe </a:t>
            </a:r>
            <a:r>
              <a:rPr lang="ro-RO" b="1" dirty="0" smtClean="0"/>
              <a:t>crearea </a:t>
            </a:r>
            <a:r>
              <a:rPr lang="ro-RO" b="1" dirty="0"/>
              <a:t>produselor de înaltă calitate, la fel și a promovării și </a:t>
            </a:r>
            <a:r>
              <a:rPr lang="ro-RO" b="1" dirty="0" smtClean="0"/>
              <a:t>a dezvoltării imaginii pozitive printre concurenții acestui </a:t>
            </a:r>
            <a:r>
              <a:rPr lang="ro-RO" b="1" dirty="0"/>
              <a:t>domeniu. </a:t>
            </a:r>
            <a:r>
              <a:rPr lang="ro-RO" b="1" dirty="0" smtClean="0"/>
              <a:t>Afacerea </a:t>
            </a:r>
            <a:r>
              <a:rPr lang="ro-RO" b="1" dirty="0"/>
              <a:t>va fi coordonată astfel încât nivelul cheltuielilor lunare să nu depășească cel al încasărilor, reușind să susțină financiar încă din primele luni și obținând profit chiar după primul an de funcționare.</a:t>
            </a:r>
            <a:endParaRPr lang="ro-RO" dirty="0"/>
          </a:p>
        </p:txBody>
      </p:sp>
    </p:spTree>
    <p:extLst>
      <p:ext uri="{BB962C8B-B14F-4D97-AF65-F5344CB8AC3E}">
        <p14:creationId xmlns:p14="http://schemas.microsoft.com/office/powerpoint/2010/main" val="2573998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229600" cy="4525963"/>
          </a:xfrm>
        </p:spPr>
        <p:txBody>
          <a:bodyPr numCol="2">
            <a:normAutofit/>
          </a:bodyPr>
          <a:lstStyle/>
          <a:p>
            <a:pPr marL="0" indent="0" algn="just">
              <a:buNone/>
            </a:pPr>
            <a:r>
              <a:rPr lang="ro-RO" sz="1800" b="1" dirty="0" smtClean="0">
                <a:solidFill>
                  <a:schemeClr val="tx1"/>
                </a:solidFill>
                <a:latin typeface="+mn-lt"/>
              </a:rPr>
              <a:t>	</a:t>
            </a:r>
          </a:p>
          <a:p>
            <a:pPr marL="0" indent="0" algn="just">
              <a:buNone/>
            </a:pPr>
            <a:endParaRPr lang="ro-RO" sz="1800" b="1" dirty="0">
              <a:solidFill>
                <a:schemeClr val="tx1"/>
              </a:solidFill>
              <a:latin typeface="+mn-lt"/>
            </a:endParaRPr>
          </a:p>
          <a:p>
            <a:pPr marL="0" indent="0" algn="just">
              <a:buNone/>
            </a:pPr>
            <a:endParaRPr lang="ro-RO" sz="1800" b="1" dirty="0" smtClean="0">
              <a:solidFill>
                <a:schemeClr val="tx1"/>
              </a:solidFill>
              <a:latin typeface="+mn-lt"/>
            </a:endParaRPr>
          </a:p>
          <a:p>
            <a:pPr marL="0" indent="0" algn="just">
              <a:buNone/>
            </a:pPr>
            <a:r>
              <a:rPr lang="ro-RO" sz="1800" b="1" dirty="0">
                <a:solidFill>
                  <a:schemeClr val="tx1"/>
                </a:solidFill>
                <a:latin typeface="+mn-lt"/>
              </a:rPr>
              <a:t>	</a:t>
            </a:r>
            <a:r>
              <a:rPr lang="ro-RO" sz="2000" dirty="0">
                <a:solidFill>
                  <a:schemeClr val="tx1"/>
                </a:solidFill>
                <a:latin typeface="+mn-lt"/>
              </a:rPr>
              <a:t>Dorim ca produsele noastre să fie expuse pentru vânzare pe diverse afișe unde există vad comercial. Aceste zone de afișaj vor fi închiriate la începutul afacerii, iar mai târziu </a:t>
            </a:r>
            <a:r>
              <a:rPr lang="ro-RO" sz="2000" dirty="0" smtClean="0">
                <a:solidFill>
                  <a:schemeClr val="tx1"/>
                </a:solidFill>
                <a:latin typeface="+mn-lt"/>
              </a:rPr>
              <a:t>trei, </a:t>
            </a:r>
            <a:r>
              <a:rPr lang="ro-RO" sz="2000" dirty="0">
                <a:solidFill>
                  <a:schemeClr val="tx1"/>
                </a:solidFill>
                <a:latin typeface="+mn-lt"/>
              </a:rPr>
              <a:t>vor fi achiziție proprie.</a:t>
            </a:r>
            <a:endParaRPr lang="ro-RO" sz="2000" b="1" dirty="0">
              <a:solidFill>
                <a:schemeClr val="tx1"/>
              </a:solidFill>
              <a:latin typeface="+mn-lt"/>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6" name="Picture 5" descr="C:\Users\Compaq\Desktop\PLAN CONCURS\60d9153f-295e-47a1-9863-14732bfdea99.jpg"/>
          <p:cNvPicPr/>
          <p:nvPr/>
        </p:nvPicPr>
        <p:blipFill>
          <a:blip r:embed="rId2">
            <a:extLst>
              <a:ext uri="{28A0092B-C50C-407E-A947-70E740481C1C}">
                <a14:useLocalDpi xmlns:a14="http://schemas.microsoft.com/office/drawing/2010/main" val="0"/>
              </a:ext>
            </a:extLst>
          </a:blip>
          <a:srcRect/>
          <a:stretch>
            <a:fillRect/>
          </a:stretch>
        </p:blipFill>
        <p:spPr bwMode="auto">
          <a:xfrm>
            <a:off x="4716016" y="980728"/>
            <a:ext cx="4032448" cy="5256584"/>
          </a:xfrm>
          <a:prstGeom prst="rect">
            <a:avLst/>
          </a:prstGeom>
          <a:noFill/>
          <a:ln>
            <a:noFill/>
          </a:ln>
        </p:spPr>
      </p:pic>
    </p:spTree>
    <p:extLst>
      <p:ext uri="{BB962C8B-B14F-4D97-AF65-F5344CB8AC3E}">
        <p14:creationId xmlns:p14="http://schemas.microsoft.com/office/powerpoint/2010/main" val="114767981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31224" cy="648072"/>
          </a:xfrm>
        </p:spPr>
        <p:txBody>
          <a:bodyPr/>
          <a:lstStyle/>
          <a:p>
            <a:r>
              <a:rPr lang="ro-RO" sz="3600" b="1" dirty="0">
                <a:effectLst/>
              </a:rPr>
              <a:t>V. Planul </a:t>
            </a:r>
            <a:r>
              <a:rPr lang="ro-RO" sz="3600" b="1" dirty="0" smtClean="0">
                <a:effectLst/>
              </a:rPr>
              <a:t>managerial</a:t>
            </a:r>
            <a:endParaRPr lang="ro-RO" sz="3600" dirty="0"/>
          </a:p>
        </p:txBody>
      </p:sp>
      <p:sp>
        <p:nvSpPr>
          <p:cNvPr id="3" name="Content Placeholder 2"/>
          <p:cNvSpPr>
            <a:spLocks noGrp="1"/>
          </p:cNvSpPr>
          <p:nvPr>
            <p:ph idx="1"/>
          </p:nvPr>
        </p:nvSpPr>
        <p:spPr>
          <a:xfrm>
            <a:off x="107504" y="836712"/>
            <a:ext cx="8712968" cy="6021288"/>
          </a:xfrm>
        </p:spPr>
        <p:txBody>
          <a:bodyPr numCol="2">
            <a:noAutofit/>
          </a:bodyPr>
          <a:lstStyle/>
          <a:p>
            <a:pPr marL="0" indent="0">
              <a:buNone/>
            </a:pPr>
            <a:r>
              <a:rPr lang="ro-RO" sz="1600" b="1" dirty="0" smtClean="0">
                <a:solidFill>
                  <a:schemeClr val="tx1"/>
                </a:solidFill>
                <a:latin typeface="+mn-lt"/>
              </a:rPr>
              <a:t>	</a:t>
            </a:r>
          </a:p>
          <a:p>
            <a:pPr marL="0" indent="0" algn="just">
              <a:buNone/>
            </a:pPr>
            <a:r>
              <a:rPr lang="ro-RO" sz="1800" b="1" dirty="0" smtClean="0">
                <a:solidFill>
                  <a:schemeClr val="tx1"/>
                </a:solidFill>
                <a:latin typeface="+mn-lt"/>
              </a:rPr>
              <a:t>   </a:t>
            </a:r>
            <a:r>
              <a:rPr lang="ro-RO" sz="1600" b="1" dirty="0">
                <a:solidFill>
                  <a:schemeClr val="tx1"/>
                </a:solidFill>
              </a:rPr>
              <a:t>Structura organizatorică aleasă pentru afacerea preconizată este structura de tip </a:t>
            </a:r>
            <a:r>
              <a:rPr lang="ro-RO" sz="1600" b="1" dirty="0" err="1">
                <a:solidFill>
                  <a:schemeClr val="tx1"/>
                </a:solidFill>
              </a:rPr>
              <a:t>funcţională</a:t>
            </a:r>
            <a:r>
              <a:rPr lang="ro-RO" sz="1600" b="1" dirty="0">
                <a:solidFill>
                  <a:schemeClr val="tx1"/>
                </a:solidFill>
              </a:rPr>
              <a:t>. </a:t>
            </a:r>
            <a:r>
              <a:rPr lang="ro-RO" sz="1600" b="1" dirty="0" smtClean="0">
                <a:solidFill>
                  <a:schemeClr val="tx1"/>
                </a:solidFill>
                <a:latin typeface="+mn-lt"/>
              </a:rPr>
              <a:t>  </a:t>
            </a:r>
            <a:endParaRPr lang="ro-RO" sz="1600" b="1" dirty="0">
              <a:solidFill>
                <a:schemeClr val="tx1"/>
              </a:solidFill>
              <a:latin typeface="+mn-lt"/>
            </a:endParaRPr>
          </a:p>
          <a:p>
            <a:pPr lvl="0"/>
            <a:r>
              <a:rPr lang="ro-RO" sz="1800" dirty="0">
                <a:solidFill>
                  <a:schemeClr val="tx1"/>
                </a:solidFill>
                <a:latin typeface="+mn-lt"/>
              </a:rPr>
              <a:t>Departamentul financiar/salarizare – </a:t>
            </a:r>
            <a:r>
              <a:rPr lang="ro-RO" sz="1800" dirty="0" smtClean="0">
                <a:solidFill>
                  <a:schemeClr val="tx1"/>
                </a:solidFill>
                <a:latin typeface="+mn-lt"/>
              </a:rPr>
              <a:t>2 persoane</a:t>
            </a:r>
            <a:endParaRPr lang="en-US" sz="1800" dirty="0">
              <a:solidFill>
                <a:schemeClr val="tx1"/>
              </a:solidFill>
              <a:latin typeface="+mn-lt"/>
            </a:endParaRPr>
          </a:p>
          <a:p>
            <a:pPr lvl="0"/>
            <a:r>
              <a:rPr lang="ro-RO" sz="1800" dirty="0">
                <a:solidFill>
                  <a:schemeClr val="tx1"/>
                </a:solidFill>
                <a:latin typeface="+mn-lt"/>
              </a:rPr>
              <a:t>Departamentul administrativ – 1 persoană</a:t>
            </a:r>
            <a:endParaRPr lang="en-US" sz="1800" dirty="0">
              <a:solidFill>
                <a:schemeClr val="tx1"/>
              </a:solidFill>
              <a:latin typeface="+mn-lt"/>
            </a:endParaRPr>
          </a:p>
          <a:p>
            <a:pPr lvl="0"/>
            <a:r>
              <a:rPr lang="ro-RO" sz="1800" dirty="0">
                <a:solidFill>
                  <a:schemeClr val="tx1"/>
                </a:solidFill>
                <a:latin typeface="+mn-lt"/>
              </a:rPr>
              <a:t>Departamentul de marketing – </a:t>
            </a:r>
            <a:r>
              <a:rPr lang="ro-RO" sz="1800" dirty="0" smtClean="0">
                <a:solidFill>
                  <a:schemeClr val="tx1"/>
                </a:solidFill>
                <a:latin typeface="+mn-lt"/>
              </a:rPr>
              <a:t>2 persoane</a:t>
            </a:r>
            <a:endParaRPr lang="en-US" sz="1800" dirty="0">
              <a:solidFill>
                <a:schemeClr val="tx1"/>
              </a:solidFill>
              <a:latin typeface="+mn-lt"/>
            </a:endParaRPr>
          </a:p>
          <a:p>
            <a:pPr lvl="0"/>
            <a:r>
              <a:rPr lang="ro-RO" sz="1800" dirty="0">
                <a:solidFill>
                  <a:schemeClr val="tx1"/>
                </a:solidFill>
                <a:latin typeface="+mn-lt"/>
              </a:rPr>
              <a:t>Departamentul de </a:t>
            </a:r>
            <a:r>
              <a:rPr lang="ro-RO" sz="1800" dirty="0" smtClean="0">
                <a:solidFill>
                  <a:schemeClr val="tx1"/>
                </a:solidFill>
                <a:latin typeface="+mn-lt"/>
              </a:rPr>
              <a:t>R.U.</a:t>
            </a:r>
            <a:r>
              <a:rPr lang="ro-RO" sz="1800" dirty="0" smtClean="0">
                <a:solidFill>
                  <a:schemeClr val="tx1"/>
                </a:solidFill>
                <a:latin typeface="+mn-lt"/>
              </a:rPr>
              <a:t> </a:t>
            </a:r>
            <a:r>
              <a:rPr lang="ro-RO" sz="1800" dirty="0">
                <a:solidFill>
                  <a:schemeClr val="tx1"/>
                </a:solidFill>
                <a:latin typeface="+mn-lt"/>
              </a:rPr>
              <a:t>– </a:t>
            </a:r>
            <a:r>
              <a:rPr lang="ro-RO" sz="1800" dirty="0" smtClean="0">
                <a:solidFill>
                  <a:schemeClr val="tx1"/>
                </a:solidFill>
                <a:latin typeface="+mn-lt"/>
              </a:rPr>
              <a:t>1 persoană</a:t>
            </a:r>
            <a:endParaRPr lang="en-US" sz="1800" dirty="0">
              <a:solidFill>
                <a:schemeClr val="tx1"/>
              </a:solidFill>
              <a:latin typeface="+mn-lt"/>
            </a:endParaRPr>
          </a:p>
          <a:p>
            <a:pPr lvl="0"/>
            <a:r>
              <a:rPr lang="ro-RO" sz="1800" dirty="0">
                <a:solidFill>
                  <a:schemeClr val="tx1"/>
                </a:solidFill>
                <a:latin typeface="+mn-lt"/>
              </a:rPr>
              <a:t>Departamentul de producție – </a:t>
            </a:r>
            <a:r>
              <a:rPr lang="ro-RO" sz="1800" dirty="0" smtClean="0">
                <a:solidFill>
                  <a:schemeClr val="tx1"/>
                </a:solidFill>
                <a:latin typeface="+mn-lt"/>
              </a:rPr>
              <a:t>8 </a:t>
            </a:r>
            <a:r>
              <a:rPr lang="ro-RO" sz="1800" dirty="0">
                <a:solidFill>
                  <a:schemeClr val="tx1"/>
                </a:solidFill>
                <a:latin typeface="+mn-lt"/>
              </a:rPr>
              <a:t>persoane</a:t>
            </a:r>
            <a:endParaRPr lang="en-US" sz="1800" dirty="0">
              <a:solidFill>
                <a:schemeClr val="tx1"/>
              </a:solidFill>
              <a:latin typeface="+mn-lt"/>
            </a:endParaRPr>
          </a:p>
          <a:p>
            <a:pPr lvl="0"/>
            <a:r>
              <a:rPr lang="ro-RO" sz="1800" dirty="0">
                <a:solidFill>
                  <a:schemeClr val="tx1"/>
                </a:solidFill>
                <a:latin typeface="+mn-lt"/>
              </a:rPr>
              <a:t>Departamentul de logistică – 2 persoane</a:t>
            </a:r>
            <a:endParaRPr lang="en-US" sz="1800" dirty="0">
              <a:solidFill>
                <a:schemeClr val="tx1"/>
              </a:solidFill>
              <a:latin typeface="+mn-lt"/>
            </a:endParaRPr>
          </a:p>
          <a:p>
            <a:pPr lvl="0"/>
            <a:r>
              <a:rPr lang="ro-RO" sz="1800" dirty="0">
                <a:solidFill>
                  <a:schemeClr val="tx1"/>
                </a:solidFill>
                <a:latin typeface="+mn-lt"/>
              </a:rPr>
              <a:t>Director general – 1 persoană</a:t>
            </a:r>
            <a:endParaRPr lang="en-US" sz="1800" dirty="0">
              <a:solidFill>
                <a:schemeClr val="tx1"/>
              </a:solidFill>
              <a:latin typeface="+mn-lt"/>
            </a:endParaRPr>
          </a:p>
          <a:p>
            <a:pPr lvl="0"/>
            <a:r>
              <a:rPr lang="ro-RO" sz="1800" dirty="0">
                <a:solidFill>
                  <a:schemeClr val="tx1"/>
                </a:solidFill>
                <a:latin typeface="+mn-lt"/>
              </a:rPr>
              <a:t>Director adjunct/producție – 1 persoană</a:t>
            </a:r>
            <a:endParaRPr lang="en-US" sz="1800" dirty="0">
              <a:solidFill>
                <a:schemeClr val="tx1"/>
              </a:solidFill>
              <a:latin typeface="+mn-lt"/>
            </a:endParaRPr>
          </a:p>
          <a:p>
            <a:endParaRPr lang="ro-RO" sz="1600" b="1" dirty="0" smtClean="0">
              <a:solidFill>
                <a:schemeClr val="tx1"/>
              </a:solidFill>
              <a:latin typeface="+mn-lt"/>
            </a:endParaRPr>
          </a:p>
          <a:p>
            <a:pPr marL="0" indent="0">
              <a:buNone/>
            </a:pPr>
            <a:endParaRPr lang="ro-RO" sz="1600" b="1" dirty="0" smtClean="0">
              <a:solidFill>
                <a:schemeClr val="tx1"/>
              </a:solidFill>
              <a:latin typeface="+mn-lt"/>
            </a:endParaRPr>
          </a:p>
          <a:p>
            <a:endParaRPr lang="ro-RO" sz="1600" b="1" dirty="0" smtClean="0">
              <a:solidFill>
                <a:schemeClr val="tx1"/>
              </a:solidFill>
              <a:latin typeface="+mn-lt"/>
            </a:endParaRPr>
          </a:p>
          <a:p>
            <a:pPr marL="0" indent="0">
              <a:buNone/>
            </a:pPr>
            <a:endParaRPr lang="ro-RO" sz="1600" b="1" dirty="0" smtClean="0">
              <a:solidFill>
                <a:schemeClr val="tx1"/>
              </a:solidFill>
              <a:latin typeface="+mn-lt"/>
            </a:endParaRPr>
          </a:p>
          <a:p>
            <a:pPr marL="0" indent="0">
              <a:buNone/>
            </a:pPr>
            <a:r>
              <a:rPr lang="ro-RO" sz="1600" b="1" dirty="0" smtClean="0">
                <a:solidFill>
                  <a:schemeClr val="tx1"/>
                </a:solidFill>
                <a:latin typeface="+mn-lt"/>
              </a:rPr>
              <a:t>Program </a:t>
            </a:r>
            <a:r>
              <a:rPr lang="ro-RO" sz="1600" b="1" dirty="0">
                <a:solidFill>
                  <a:schemeClr val="tx1"/>
                </a:solidFill>
                <a:latin typeface="+mn-lt"/>
              </a:rPr>
              <a:t>de lucru al </a:t>
            </a:r>
            <a:r>
              <a:rPr lang="ro-RO" sz="1600" b="1" dirty="0" smtClean="0">
                <a:solidFill>
                  <a:schemeClr val="tx1"/>
                </a:solidFill>
                <a:latin typeface="+mn-lt"/>
              </a:rPr>
              <a:t>angajaților:</a:t>
            </a:r>
            <a:endParaRPr lang="ro-RO" sz="1600" b="1" dirty="0">
              <a:solidFill>
                <a:schemeClr val="tx1"/>
              </a:solidFill>
              <a:latin typeface="+mn-lt"/>
            </a:endParaRPr>
          </a:p>
          <a:p>
            <a:pPr lvl="0"/>
            <a:r>
              <a:rPr lang="ro-RO" sz="1800" dirty="0" smtClean="0">
                <a:solidFill>
                  <a:schemeClr val="tx1"/>
                </a:solidFill>
                <a:latin typeface="+mn-lt"/>
              </a:rPr>
              <a:t>Contabil/secretar </a:t>
            </a:r>
            <a:r>
              <a:rPr lang="en-US" sz="1800" dirty="0" smtClean="0">
                <a:solidFill>
                  <a:schemeClr val="tx1"/>
                </a:solidFill>
                <a:latin typeface="+mn-lt"/>
              </a:rPr>
              <a:t>: 0</a:t>
            </a:r>
            <a:r>
              <a:rPr lang="ro-RO" sz="1800" dirty="0" smtClean="0">
                <a:solidFill>
                  <a:schemeClr val="tx1"/>
                </a:solidFill>
                <a:latin typeface="+mn-lt"/>
              </a:rPr>
              <a:t>8</a:t>
            </a:r>
            <a:r>
              <a:rPr lang="en-US" sz="1800" dirty="0" smtClean="0">
                <a:solidFill>
                  <a:schemeClr val="tx1"/>
                </a:solidFill>
                <a:latin typeface="+mn-lt"/>
              </a:rPr>
              <a:t>:00 </a:t>
            </a:r>
            <a:r>
              <a:rPr lang="en-US" sz="1800" dirty="0">
                <a:solidFill>
                  <a:schemeClr val="tx1"/>
                </a:solidFill>
                <a:latin typeface="+mn-lt"/>
              </a:rPr>
              <a:t>– </a:t>
            </a:r>
            <a:r>
              <a:rPr lang="en-US" sz="1800" dirty="0" smtClean="0">
                <a:solidFill>
                  <a:schemeClr val="tx1"/>
                </a:solidFill>
                <a:latin typeface="+mn-lt"/>
              </a:rPr>
              <a:t>1</a:t>
            </a:r>
            <a:r>
              <a:rPr lang="ro-RO" sz="1800" dirty="0" smtClean="0">
                <a:solidFill>
                  <a:schemeClr val="tx1"/>
                </a:solidFill>
                <a:latin typeface="+mn-lt"/>
              </a:rPr>
              <a:t>6</a:t>
            </a:r>
            <a:r>
              <a:rPr lang="en-US" sz="1800" dirty="0" smtClean="0">
                <a:solidFill>
                  <a:schemeClr val="tx1"/>
                </a:solidFill>
                <a:latin typeface="+mn-lt"/>
              </a:rPr>
              <a:t>:00 </a:t>
            </a:r>
            <a:r>
              <a:rPr lang="ro-RO" sz="1800" dirty="0">
                <a:solidFill>
                  <a:schemeClr val="tx1"/>
                </a:solidFill>
                <a:latin typeface="+mn-lt"/>
              </a:rPr>
              <a:t>(5 zile/săptămână)</a:t>
            </a:r>
            <a:endParaRPr lang="en-US" sz="1800" dirty="0">
              <a:solidFill>
                <a:schemeClr val="tx1"/>
              </a:solidFill>
              <a:latin typeface="+mn-lt"/>
            </a:endParaRPr>
          </a:p>
          <a:p>
            <a:pPr lvl="0"/>
            <a:r>
              <a:rPr lang="ro-RO" sz="1800" dirty="0" smtClean="0">
                <a:solidFill>
                  <a:schemeClr val="tx1"/>
                </a:solidFill>
                <a:latin typeface="+mn-lt"/>
              </a:rPr>
              <a:t>Directorii</a:t>
            </a:r>
            <a:r>
              <a:rPr lang="en-US" sz="1800" dirty="0" smtClean="0">
                <a:solidFill>
                  <a:schemeClr val="tx1"/>
                </a:solidFill>
                <a:latin typeface="+mn-lt"/>
              </a:rPr>
              <a:t>:</a:t>
            </a:r>
            <a:r>
              <a:rPr lang="ro-RO" sz="1800" dirty="0" smtClean="0">
                <a:solidFill>
                  <a:schemeClr val="tx1"/>
                </a:solidFill>
                <a:latin typeface="+mn-lt"/>
              </a:rPr>
              <a:t> </a:t>
            </a:r>
            <a:r>
              <a:rPr lang="ro-RO" sz="1800" dirty="0">
                <a:solidFill>
                  <a:schemeClr val="tx1"/>
                </a:solidFill>
                <a:latin typeface="+mn-lt"/>
              </a:rPr>
              <a:t>07</a:t>
            </a:r>
            <a:r>
              <a:rPr lang="en-US" sz="1800" dirty="0">
                <a:solidFill>
                  <a:schemeClr val="tx1"/>
                </a:solidFill>
                <a:latin typeface="+mn-lt"/>
              </a:rPr>
              <a:t>:00 – 17:30 </a:t>
            </a:r>
          </a:p>
          <a:p>
            <a:pPr lvl="0"/>
            <a:r>
              <a:rPr lang="en-US" sz="1800" dirty="0" smtClean="0">
                <a:solidFill>
                  <a:schemeClr val="tx1"/>
                </a:solidFill>
                <a:latin typeface="+mn-lt"/>
              </a:rPr>
              <a:t>Administrator: </a:t>
            </a:r>
            <a:r>
              <a:rPr lang="en-US" sz="1800" dirty="0">
                <a:solidFill>
                  <a:schemeClr val="tx1"/>
                </a:solidFill>
                <a:latin typeface="+mn-lt"/>
              </a:rPr>
              <a:t>09:00 – 17:00 </a:t>
            </a:r>
          </a:p>
          <a:p>
            <a:pPr lvl="0"/>
            <a:r>
              <a:rPr lang="en-US" sz="1800" dirty="0">
                <a:solidFill>
                  <a:schemeClr val="tx1"/>
                </a:solidFill>
                <a:latin typeface="+mn-lt"/>
              </a:rPr>
              <a:t>Call </a:t>
            </a:r>
            <a:r>
              <a:rPr lang="en-US" sz="1800" dirty="0" err="1">
                <a:solidFill>
                  <a:schemeClr val="tx1"/>
                </a:solidFill>
                <a:latin typeface="+mn-lt"/>
              </a:rPr>
              <a:t>Centere</a:t>
            </a:r>
            <a:r>
              <a:rPr lang="en-US" sz="1800" dirty="0">
                <a:solidFill>
                  <a:schemeClr val="tx1"/>
                </a:solidFill>
                <a:latin typeface="+mn-lt"/>
              </a:rPr>
              <a:t> </a:t>
            </a:r>
            <a:r>
              <a:rPr lang="en-US" sz="1800" dirty="0" smtClean="0">
                <a:solidFill>
                  <a:schemeClr val="tx1"/>
                </a:solidFill>
                <a:latin typeface="+mn-lt"/>
              </a:rPr>
              <a:t>Man</a:t>
            </a:r>
            <a:r>
              <a:rPr lang="ro-RO" sz="1800" dirty="0" smtClean="0">
                <a:solidFill>
                  <a:schemeClr val="tx1"/>
                </a:solidFill>
                <a:latin typeface="+mn-lt"/>
              </a:rPr>
              <a:t> </a:t>
            </a:r>
            <a:r>
              <a:rPr lang="en-US" sz="1800" dirty="0" smtClean="0">
                <a:solidFill>
                  <a:schemeClr val="tx1"/>
                </a:solidFill>
                <a:latin typeface="+mn-lt"/>
              </a:rPr>
              <a:t>08:00 </a:t>
            </a:r>
            <a:r>
              <a:rPr lang="en-US" sz="1800" dirty="0">
                <a:solidFill>
                  <a:schemeClr val="tx1"/>
                </a:solidFill>
                <a:latin typeface="+mn-lt"/>
              </a:rPr>
              <a:t>– 16:00 </a:t>
            </a:r>
            <a:r>
              <a:rPr lang="ro-RO" sz="1800" dirty="0">
                <a:solidFill>
                  <a:schemeClr val="tx1"/>
                </a:solidFill>
                <a:latin typeface="+mn-lt"/>
              </a:rPr>
              <a:t>(se va lucra într-un schimb)</a:t>
            </a:r>
            <a:endParaRPr lang="en-US" sz="1800" dirty="0">
              <a:solidFill>
                <a:schemeClr val="tx1"/>
              </a:solidFill>
              <a:latin typeface="+mn-lt"/>
            </a:endParaRPr>
          </a:p>
          <a:p>
            <a:pPr lvl="0"/>
            <a:r>
              <a:rPr lang="ro-RO" sz="1800" dirty="0" smtClean="0">
                <a:solidFill>
                  <a:schemeClr val="tx1"/>
                </a:solidFill>
                <a:latin typeface="+mn-lt"/>
              </a:rPr>
              <a:t>Croitori</a:t>
            </a:r>
            <a:r>
              <a:rPr lang="en-US" sz="1800" dirty="0" smtClean="0">
                <a:solidFill>
                  <a:schemeClr val="tx1"/>
                </a:solidFill>
                <a:latin typeface="+mn-lt"/>
              </a:rPr>
              <a:t>: </a:t>
            </a:r>
            <a:r>
              <a:rPr lang="ro-RO" sz="1800" dirty="0" smtClean="0">
                <a:solidFill>
                  <a:schemeClr val="tx1"/>
                </a:solidFill>
                <a:latin typeface="+mn-lt"/>
              </a:rPr>
              <a:t>07</a:t>
            </a:r>
            <a:r>
              <a:rPr lang="en-US" sz="1800" dirty="0" smtClean="0">
                <a:solidFill>
                  <a:schemeClr val="tx1"/>
                </a:solidFill>
                <a:latin typeface="+mn-lt"/>
              </a:rPr>
              <a:t>:00 </a:t>
            </a:r>
            <a:r>
              <a:rPr lang="en-US" sz="1800" dirty="0">
                <a:solidFill>
                  <a:schemeClr val="tx1"/>
                </a:solidFill>
                <a:latin typeface="+mn-lt"/>
              </a:rPr>
              <a:t>– 16:00 </a:t>
            </a:r>
            <a:r>
              <a:rPr lang="ro-RO" sz="1800" dirty="0">
                <a:solidFill>
                  <a:schemeClr val="tx1"/>
                </a:solidFill>
                <a:latin typeface="+mn-lt"/>
              </a:rPr>
              <a:t>(program flexibil)</a:t>
            </a:r>
            <a:endParaRPr lang="en-US" sz="1800" dirty="0">
              <a:solidFill>
                <a:schemeClr val="tx1"/>
              </a:solidFill>
              <a:latin typeface="+mn-lt"/>
            </a:endParaRPr>
          </a:p>
          <a:p>
            <a:pPr lvl="0"/>
            <a:r>
              <a:rPr lang="ro-RO" sz="1800" dirty="0" err="1" smtClean="0">
                <a:solidFill>
                  <a:schemeClr val="tx1"/>
                </a:solidFill>
                <a:latin typeface="+mn-lt"/>
              </a:rPr>
              <a:t>Cusători</a:t>
            </a:r>
            <a:r>
              <a:rPr lang="ro-RO" sz="1800" dirty="0" smtClean="0">
                <a:solidFill>
                  <a:schemeClr val="tx1"/>
                </a:solidFill>
                <a:latin typeface="+mn-lt"/>
              </a:rPr>
              <a:t>: 07</a:t>
            </a:r>
            <a:r>
              <a:rPr lang="en-US" sz="1800" dirty="0" smtClean="0">
                <a:solidFill>
                  <a:schemeClr val="tx1"/>
                </a:solidFill>
                <a:latin typeface="+mn-lt"/>
              </a:rPr>
              <a:t>:00 </a:t>
            </a:r>
            <a:r>
              <a:rPr lang="en-US" sz="1800" dirty="0">
                <a:solidFill>
                  <a:schemeClr val="tx1"/>
                </a:solidFill>
                <a:latin typeface="+mn-lt"/>
              </a:rPr>
              <a:t>– 16:00 </a:t>
            </a:r>
            <a:r>
              <a:rPr lang="ro-RO" sz="1800" dirty="0">
                <a:solidFill>
                  <a:schemeClr val="tx1"/>
                </a:solidFill>
                <a:latin typeface="+mn-lt"/>
              </a:rPr>
              <a:t>(program flexibil)</a:t>
            </a:r>
            <a:endParaRPr lang="en-US" sz="1800" dirty="0">
              <a:solidFill>
                <a:schemeClr val="tx1"/>
              </a:solidFill>
              <a:latin typeface="+mn-lt"/>
            </a:endParaRPr>
          </a:p>
          <a:p>
            <a:pPr lvl="0"/>
            <a:r>
              <a:rPr lang="ro-RO" sz="1800" dirty="0" smtClean="0">
                <a:solidFill>
                  <a:schemeClr val="tx1"/>
                </a:solidFill>
                <a:latin typeface="+mn-lt"/>
              </a:rPr>
              <a:t>Muncitor: 07</a:t>
            </a:r>
            <a:r>
              <a:rPr lang="en-US" sz="1800" dirty="0" smtClean="0">
                <a:solidFill>
                  <a:schemeClr val="tx1"/>
                </a:solidFill>
                <a:latin typeface="+mn-lt"/>
              </a:rPr>
              <a:t>:00 </a:t>
            </a:r>
            <a:r>
              <a:rPr lang="en-US" sz="1800" dirty="0">
                <a:solidFill>
                  <a:schemeClr val="tx1"/>
                </a:solidFill>
                <a:latin typeface="+mn-lt"/>
              </a:rPr>
              <a:t>– 16:00 </a:t>
            </a:r>
            <a:r>
              <a:rPr lang="ro-RO" sz="1800" dirty="0">
                <a:solidFill>
                  <a:schemeClr val="tx1"/>
                </a:solidFill>
                <a:latin typeface="+mn-lt"/>
              </a:rPr>
              <a:t>(program flexibil)</a:t>
            </a:r>
            <a:endParaRPr lang="en-US" sz="1800" dirty="0">
              <a:solidFill>
                <a:schemeClr val="tx1"/>
              </a:solidFill>
              <a:latin typeface="+mn-lt"/>
            </a:endParaRPr>
          </a:p>
          <a:p>
            <a:r>
              <a:rPr lang="ro-RO" sz="1800" dirty="0">
                <a:solidFill>
                  <a:schemeClr val="tx1"/>
                </a:solidFill>
                <a:latin typeface="+mn-lt"/>
              </a:rPr>
              <a:t> </a:t>
            </a:r>
            <a:endParaRPr lang="en-US" sz="1800" dirty="0">
              <a:solidFill>
                <a:schemeClr val="tx1"/>
              </a:solidFill>
              <a:latin typeface="+mn-lt"/>
            </a:endParaRPr>
          </a:p>
          <a:p>
            <a:pPr marL="0" indent="0" algn="just">
              <a:buNone/>
            </a:pPr>
            <a:endParaRPr lang="ro-RO" sz="1600" b="1" dirty="0">
              <a:solidFill>
                <a:schemeClr val="tx1"/>
              </a:solidFill>
              <a:latin typeface="+mn-lt"/>
            </a:endParaRPr>
          </a:p>
        </p:txBody>
      </p:sp>
    </p:spTree>
    <p:extLst>
      <p:ext uri="{BB962C8B-B14F-4D97-AF65-F5344CB8AC3E}">
        <p14:creationId xmlns:p14="http://schemas.microsoft.com/office/powerpoint/2010/main" val="3199526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558235"/>
          </a:xfrm>
        </p:spPr>
        <p:txBody>
          <a:bodyPr>
            <a:normAutofit/>
          </a:bodyPr>
          <a:lstStyle/>
          <a:p>
            <a:endParaRPr lang="ro-RO" sz="1400" dirty="0" smtClean="0"/>
          </a:p>
          <a:p>
            <a:endParaRPr lang="en-US" sz="1400" dirty="0"/>
          </a:p>
        </p:txBody>
      </p:sp>
      <p:sp>
        <p:nvSpPr>
          <p:cNvPr id="48" name="Casetă text 2"/>
          <p:cNvSpPr txBox="1">
            <a:spLocks noChangeArrowheads="1"/>
          </p:cNvSpPr>
          <p:nvPr/>
        </p:nvSpPr>
        <p:spPr bwMode="auto">
          <a:xfrm>
            <a:off x="2550160" y="188639"/>
            <a:ext cx="3034030" cy="6616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ro-RO" sz="1000" u="sng" dirty="0">
                <a:effectLst/>
                <a:latin typeface="Segoe Script" panose="020B0504020000000003" pitchFamily="34" charset="0"/>
                <a:ea typeface="Calibri" panose="020F0502020204030204" pitchFamily="34" charset="0"/>
                <a:cs typeface="Times New Roman" panose="02020603050405020304" pitchFamily="18" charset="0"/>
              </a:rPr>
              <a:t>Director General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000" dirty="0">
                <a:effectLst/>
                <a:latin typeface="Segoe Script" panose="020B0504020000000003" pitchFamily="34" charset="0"/>
                <a:ea typeface="Calibri" panose="020F0502020204030204" pitchFamily="34" charset="0"/>
                <a:cs typeface="Times New Roman" panose="02020603050405020304" pitchFamily="18" charset="0"/>
              </a:rPr>
              <a:t>     -  </a:t>
            </a:r>
            <a:r>
              <a:rPr lang="ro-RO" sz="1000" dirty="0" err="1">
                <a:effectLst/>
                <a:latin typeface="Segoe Script" panose="020B0504020000000003" pitchFamily="34" charset="0"/>
                <a:ea typeface="Calibri" panose="020F0502020204030204" pitchFamily="34" charset="0"/>
                <a:cs typeface="Times New Roman" panose="02020603050405020304" pitchFamily="18" charset="0"/>
              </a:rPr>
              <a:t>Sainiuc</a:t>
            </a:r>
            <a:r>
              <a:rPr lang="ro-RO" sz="1000" dirty="0">
                <a:effectLst/>
                <a:latin typeface="Segoe Script" panose="020B0504020000000003" pitchFamily="34" charset="0"/>
                <a:ea typeface="Calibri" panose="020F0502020204030204" pitchFamily="34" charset="0"/>
                <a:cs typeface="Times New Roman" panose="02020603050405020304" pitchFamily="18" charset="0"/>
              </a:rPr>
              <a:t> Daria-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asetă text 2"/>
          <p:cNvSpPr txBox="1">
            <a:spLocks noChangeArrowheads="1"/>
          </p:cNvSpPr>
          <p:nvPr/>
        </p:nvSpPr>
        <p:spPr bwMode="auto">
          <a:xfrm>
            <a:off x="2484120" y="922128"/>
            <a:ext cx="3100070" cy="8244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ro-RO" sz="1000" u="sng" dirty="0">
                <a:effectLst/>
                <a:latin typeface="Segoe Script" panose="020B0504020000000003" pitchFamily="34" charset="0"/>
                <a:ea typeface="Calibri" panose="020F0502020204030204" pitchFamily="34" charset="0"/>
                <a:cs typeface="Times New Roman" panose="02020603050405020304" pitchFamily="18" charset="0"/>
              </a:rPr>
              <a:t>Director Adjunct/tehnolog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000" u="sng" dirty="0">
                <a:effectLst/>
                <a:latin typeface="Segoe Script" panose="020B0504020000000003" pitchFamily="34" charset="0"/>
                <a:ea typeface="Calibri" panose="020F0502020204030204" pitchFamily="34" charset="0"/>
                <a:cs typeface="Times New Roman" panose="02020603050405020304" pitchFamily="18" charset="0"/>
              </a:rPr>
              <a:t>(cumul de funcții)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000" dirty="0" err="1">
                <a:effectLst/>
                <a:latin typeface="Segoe Script" panose="020B0504020000000003" pitchFamily="34" charset="0"/>
                <a:ea typeface="Calibri" panose="020F0502020204030204" pitchFamily="34" charset="0"/>
                <a:cs typeface="Times New Roman" panose="02020603050405020304" pitchFamily="18" charset="0"/>
              </a:rPr>
              <a:t>Duciuc</a:t>
            </a:r>
            <a:r>
              <a:rPr lang="ro-RO" sz="1000" dirty="0">
                <a:effectLst/>
                <a:latin typeface="Segoe Script" panose="020B0504020000000003" pitchFamily="34" charset="0"/>
                <a:ea typeface="Calibri" panose="020F0502020204030204" pitchFamily="34" charset="0"/>
                <a:cs typeface="Times New Roman" panose="02020603050405020304" pitchFamily="18" charset="0"/>
              </a:rPr>
              <a:t>  Iulia</a:t>
            </a:r>
            <a:r>
              <a:rPr lang="ro-RO"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Conector drept 11"/>
          <p:cNvCxnSpPr/>
          <p:nvPr/>
        </p:nvCxnSpPr>
        <p:spPr>
          <a:xfrm flipH="1">
            <a:off x="3820795" y="8749030"/>
            <a:ext cx="0" cy="343535"/>
          </a:xfrm>
          <a:prstGeom prst="line">
            <a:avLst/>
          </a:prstGeom>
        </p:spPr>
        <p:style>
          <a:lnRef idx="1">
            <a:schemeClr val="dk1"/>
          </a:lnRef>
          <a:fillRef idx="0">
            <a:schemeClr val="dk1"/>
          </a:fillRef>
          <a:effectRef idx="0">
            <a:schemeClr val="dk1"/>
          </a:effectRef>
          <a:fontRef idx="minor">
            <a:schemeClr val="tx1"/>
          </a:fontRef>
        </p:style>
      </p:cxnSp>
      <p:cxnSp>
        <p:nvCxnSpPr>
          <p:cNvPr id="51" name="Conector drept 13"/>
          <p:cNvCxnSpPr/>
          <p:nvPr/>
        </p:nvCxnSpPr>
        <p:spPr>
          <a:xfrm>
            <a:off x="2337858" y="1946686"/>
            <a:ext cx="3265170" cy="11430"/>
          </a:xfrm>
          <a:prstGeom prst="line">
            <a:avLst/>
          </a:prstGeom>
        </p:spPr>
        <p:style>
          <a:lnRef idx="1">
            <a:schemeClr val="dk1"/>
          </a:lnRef>
          <a:fillRef idx="0">
            <a:schemeClr val="dk1"/>
          </a:fillRef>
          <a:effectRef idx="0">
            <a:schemeClr val="dk1"/>
          </a:effectRef>
          <a:fontRef idx="minor">
            <a:schemeClr val="tx1"/>
          </a:fontRef>
        </p:style>
      </p:cxnSp>
      <p:cxnSp>
        <p:nvCxnSpPr>
          <p:cNvPr id="52" name="Conector drept 14"/>
          <p:cNvCxnSpPr/>
          <p:nvPr/>
        </p:nvCxnSpPr>
        <p:spPr>
          <a:xfrm flipH="1">
            <a:off x="2294043" y="1990500"/>
            <a:ext cx="30480" cy="632768"/>
          </a:xfrm>
          <a:prstGeom prst="line">
            <a:avLst/>
          </a:prstGeom>
        </p:spPr>
        <p:style>
          <a:lnRef idx="1">
            <a:schemeClr val="dk1"/>
          </a:lnRef>
          <a:fillRef idx="0">
            <a:schemeClr val="dk1"/>
          </a:fillRef>
          <a:effectRef idx="0">
            <a:schemeClr val="dk1"/>
          </a:effectRef>
          <a:fontRef idx="minor">
            <a:schemeClr val="tx1"/>
          </a:fontRef>
        </p:style>
      </p:cxnSp>
      <p:cxnSp>
        <p:nvCxnSpPr>
          <p:cNvPr id="53" name="Conector drept 15"/>
          <p:cNvCxnSpPr/>
          <p:nvPr/>
        </p:nvCxnSpPr>
        <p:spPr>
          <a:xfrm flipH="1">
            <a:off x="5602988" y="1997639"/>
            <a:ext cx="2540" cy="618490"/>
          </a:xfrm>
          <a:prstGeom prst="line">
            <a:avLst/>
          </a:prstGeom>
        </p:spPr>
        <p:style>
          <a:lnRef idx="1">
            <a:schemeClr val="dk1"/>
          </a:lnRef>
          <a:fillRef idx="0">
            <a:schemeClr val="dk1"/>
          </a:fillRef>
          <a:effectRef idx="0">
            <a:schemeClr val="dk1"/>
          </a:effectRef>
          <a:fontRef idx="minor">
            <a:schemeClr val="tx1"/>
          </a:fontRef>
        </p:style>
      </p:cxnSp>
      <p:sp>
        <p:nvSpPr>
          <p:cNvPr id="54" name="Casetă text 2"/>
          <p:cNvSpPr txBox="1">
            <a:spLocks noChangeArrowheads="1"/>
          </p:cNvSpPr>
          <p:nvPr/>
        </p:nvSpPr>
        <p:spPr bwMode="auto">
          <a:xfrm>
            <a:off x="1052195" y="2325004"/>
            <a:ext cx="2480310" cy="12305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u="sng" dirty="0" err="1">
                <a:effectLst/>
                <a:latin typeface="Segoe Script" panose="020B0504020000000003" pitchFamily="34" charset="0"/>
                <a:ea typeface="Calibri" panose="020F0502020204030204" pitchFamily="34" charset="0"/>
                <a:cs typeface="Times New Roman" panose="02020603050405020304" pitchFamily="18" charset="0"/>
              </a:rPr>
              <a:t>Secretar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Telescu</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Sarra</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u="sng" dirty="0" err="1">
                <a:effectLst/>
                <a:latin typeface="Segoe Script" panose="020B0504020000000003" pitchFamily="34" charset="0"/>
                <a:ea typeface="Calibri" panose="020F0502020204030204" pitchFamily="34" charset="0"/>
                <a:cs typeface="Times New Roman" panose="02020603050405020304" pitchFamily="18" charset="0"/>
              </a:rPr>
              <a:t>Contabil</a:t>
            </a:r>
            <a:r>
              <a:rPr lang="en-US" sz="1200" u="sng"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egoe Script" panose="020B0504020000000003" pitchFamily="34" charset="0"/>
              <a:buChar char="-"/>
            </a:pP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Chiper</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Alexandra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Casetă text 2"/>
          <p:cNvSpPr txBox="1">
            <a:spLocks noChangeArrowheads="1"/>
          </p:cNvSpPr>
          <p:nvPr/>
        </p:nvSpPr>
        <p:spPr bwMode="auto">
          <a:xfrm>
            <a:off x="4241800" y="2388235"/>
            <a:ext cx="2538730" cy="11892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u="sng" dirty="0">
                <a:effectLst/>
                <a:latin typeface="Segoe Script" panose="020B0504020000000003" pitchFamily="34" charset="0"/>
                <a:ea typeface="Calibri" panose="020F0502020204030204" pitchFamily="34" charset="0"/>
                <a:cs typeface="Times New Roman" panose="02020603050405020304" pitchFamily="18" charset="0"/>
              </a:rPr>
              <a:t>Administrator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Busuioc</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Aris</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u="sng" dirty="0">
                <a:effectLst/>
                <a:latin typeface="Segoe Script" panose="020B0504020000000003" pitchFamily="34" charset="0"/>
                <a:ea typeface="Calibri" panose="020F0502020204030204" pitchFamily="34" charset="0"/>
                <a:cs typeface="Times New Roman" panose="02020603050405020304" pitchFamily="18" charset="0"/>
              </a:rPr>
              <a:t>Call Centre 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Iordache</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Luca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Conector drept 20"/>
          <p:cNvCxnSpPr/>
          <p:nvPr/>
        </p:nvCxnSpPr>
        <p:spPr>
          <a:xfrm flipH="1">
            <a:off x="3809920" y="1513790"/>
            <a:ext cx="0" cy="1514475"/>
          </a:xfrm>
          <a:prstGeom prst="line">
            <a:avLst/>
          </a:prstGeom>
        </p:spPr>
        <p:style>
          <a:lnRef idx="1">
            <a:schemeClr val="dk1"/>
          </a:lnRef>
          <a:fillRef idx="0">
            <a:schemeClr val="dk1"/>
          </a:fillRef>
          <a:effectRef idx="0">
            <a:schemeClr val="dk1"/>
          </a:effectRef>
          <a:fontRef idx="minor">
            <a:schemeClr val="tx1"/>
          </a:fontRef>
        </p:style>
      </p:cxnSp>
      <p:cxnSp>
        <p:nvCxnSpPr>
          <p:cNvPr id="57" name="Conector drept 21"/>
          <p:cNvCxnSpPr/>
          <p:nvPr/>
        </p:nvCxnSpPr>
        <p:spPr>
          <a:xfrm>
            <a:off x="2041842" y="3861048"/>
            <a:ext cx="4552315" cy="0"/>
          </a:xfrm>
          <a:prstGeom prst="line">
            <a:avLst/>
          </a:prstGeom>
        </p:spPr>
        <p:style>
          <a:lnRef idx="1">
            <a:schemeClr val="dk1"/>
          </a:lnRef>
          <a:fillRef idx="0">
            <a:schemeClr val="dk1"/>
          </a:fillRef>
          <a:effectRef idx="0">
            <a:schemeClr val="dk1"/>
          </a:effectRef>
          <a:fontRef idx="minor">
            <a:schemeClr val="tx1"/>
          </a:fontRef>
        </p:style>
      </p:cxnSp>
      <p:cxnSp>
        <p:nvCxnSpPr>
          <p:cNvPr id="58" name="Conector drept 23"/>
          <p:cNvCxnSpPr/>
          <p:nvPr/>
        </p:nvCxnSpPr>
        <p:spPr>
          <a:xfrm flipH="1">
            <a:off x="6594368" y="3861048"/>
            <a:ext cx="0" cy="300990"/>
          </a:xfrm>
          <a:prstGeom prst="line">
            <a:avLst/>
          </a:prstGeom>
        </p:spPr>
        <p:style>
          <a:lnRef idx="1">
            <a:schemeClr val="dk1"/>
          </a:lnRef>
          <a:fillRef idx="0">
            <a:schemeClr val="dk1"/>
          </a:fillRef>
          <a:effectRef idx="0">
            <a:schemeClr val="dk1"/>
          </a:effectRef>
          <a:fontRef idx="minor">
            <a:schemeClr val="tx1"/>
          </a:fontRef>
        </p:style>
      </p:cxnSp>
      <p:sp>
        <p:nvSpPr>
          <p:cNvPr id="59" name="Casetă text 2"/>
          <p:cNvSpPr txBox="1">
            <a:spLocks noChangeArrowheads="1"/>
          </p:cNvSpPr>
          <p:nvPr/>
        </p:nvSpPr>
        <p:spPr bwMode="auto">
          <a:xfrm>
            <a:off x="1158940" y="4331465"/>
            <a:ext cx="2259200" cy="8893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err="1">
                <a:effectLst/>
                <a:latin typeface="Segoe Script" panose="020B0504020000000003" pitchFamily="34" charset="0"/>
                <a:ea typeface="Calibri" panose="020F0502020204030204" pitchFamily="34" charset="0"/>
                <a:cs typeface="Times New Roman" panose="02020603050405020304" pitchFamily="18" charset="0"/>
              </a:rPr>
              <a:t>Croitori</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- 3</a:t>
            </a:r>
            <a:r>
              <a:rPr lang="ro-RO" sz="1200" dirty="0">
                <a:effectLst/>
                <a:latin typeface="Segoe Script" panose="020B0504020000000003" pitchFamily="34" charset="0"/>
                <a:ea typeface="Calibri" panose="020F0502020204030204" pitchFamily="34" charset="0"/>
                <a:cs typeface="Times New Roman" panose="02020603050405020304" pitchFamily="18" charset="0"/>
              </a:rPr>
              <a:t>            </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r>
              <a:rPr lang="ro-RO" sz="1100" dirty="0">
                <a:effectLst/>
                <a:latin typeface="Segoe Script" panose="020B0504020000000003" pitchFamily="34" charset="0"/>
                <a:ea typeface="Calibri" panose="020F0502020204030204" pitchFamily="34" charset="0"/>
                <a:cs typeface="Times New Roman" panose="02020603050405020304" pitchFamily="18" charset="0"/>
              </a:rPr>
              <a:t>vor fi angajați din rândul șomerilor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Casetă text 2"/>
          <p:cNvSpPr txBox="1">
            <a:spLocks noChangeArrowheads="1"/>
          </p:cNvSpPr>
          <p:nvPr/>
        </p:nvSpPr>
        <p:spPr bwMode="auto">
          <a:xfrm>
            <a:off x="4427986" y="4364604"/>
            <a:ext cx="2352544" cy="7588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ro-RO" sz="1200" dirty="0">
                <a:effectLst/>
                <a:latin typeface="Segoe Script" panose="020B0504020000000003" pitchFamily="34" charset="0"/>
                <a:ea typeface="Calibri" panose="020F0502020204030204" pitchFamily="34" charset="0"/>
                <a:cs typeface="Times New Roman" panose="02020603050405020304" pitchFamily="18" charset="0"/>
              </a:rPr>
              <a:t>        </a:t>
            </a:r>
            <a:r>
              <a:rPr lang="ro-RO" sz="1200" dirty="0" err="1">
                <a:effectLst/>
                <a:latin typeface="Segoe Script" panose="020B0504020000000003" pitchFamily="34" charset="0"/>
                <a:ea typeface="Calibri" panose="020F0502020204030204" pitchFamily="34" charset="0"/>
                <a:cs typeface="Times New Roman" panose="02020603050405020304" pitchFamily="18" charset="0"/>
              </a:rPr>
              <a:t>Cusători</a:t>
            </a:r>
            <a:r>
              <a:rPr lang="ro-RO" sz="1200" dirty="0">
                <a:effectLst/>
                <a:latin typeface="Segoe Script" panose="020B0504020000000003" pitchFamily="34" charset="0"/>
                <a:ea typeface="Calibri" panose="020F0502020204030204" pitchFamily="34" charset="0"/>
                <a:cs typeface="Times New Roman" panose="02020603050405020304" pitchFamily="18" charset="0"/>
              </a:rPr>
              <a:t> - 5             </a:t>
            </a:r>
            <a:r>
              <a:rPr lang="ro-RO" sz="1200" dirty="0" smtClean="0">
                <a:effectLst/>
                <a:latin typeface="Segoe Script" panose="020B0504020000000003" pitchFamily="34" charset="0"/>
                <a:ea typeface="Calibri" panose="020F0502020204030204" pitchFamily="34" charset="0"/>
                <a:cs typeface="Times New Roman" panose="02020603050405020304" pitchFamily="18" charset="0"/>
              </a:rPr>
              <a:t> </a:t>
            </a:r>
            <a:r>
              <a:rPr lang="ro-RO" sz="1100" dirty="0" smtClean="0">
                <a:effectLst/>
                <a:latin typeface="Segoe Script" panose="020B0504020000000003" pitchFamily="34" charset="0"/>
                <a:ea typeface="Calibri" panose="020F0502020204030204" pitchFamily="34" charset="0"/>
                <a:cs typeface="Times New Roman" panose="02020603050405020304" pitchFamily="18" charset="0"/>
              </a:rPr>
              <a:t> </a:t>
            </a:r>
            <a:r>
              <a:rPr lang="ro-RO" sz="1100" dirty="0">
                <a:effectLst/>
                <a:latin typeface="Segoe Script" panose="020B0504020000000003" pitchFamily="34" charset="0"/>
                <a:ea typeface="Calibri" panose="020F0502020204030204" pitchFamily="34" charset="0"/>
                <a:cs typeface="Times New Roman" panose="02020603050405020304" pitchFamily="18" charset="0"/>
              </a:rPr>
              <a:t>vor fi angajați din rândul șomerilor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Conector drept 30"/>
          <p:cNvCxnSpPr/>
          <p:nvPr/>
        </p:nvCxnSpPr>
        <p:spPr>
          <a:xfrm>
            <a:off x="3809920" y="2271028"/>
            <a:ext cx="80010" cy="3667125"/>
          </a:xfrm>
          <a:prstGeom prst="line">
            <a:avLst/>
          </a:prstGeom>
        </p:spPr>
        <p:style>
          <a:lnRef idx="1">
            <a:schemeClr val="dk1"/>
          </a:lnRef>
          <a:fillRef idx="0">
            <a:schemeClr val="dk1"/>
          </a:fillRef>
          <a:effectRef idx="0">
            <a:schemeClr val="dk1"/>
          </a:effectRef>
          <a:fontRef idx="minor">
            <a:schemeClr val="tx1"/>
          </a:fontRef>
        </p:style>
      </p:cxnSp>
      <p:cxnSp>
        <p:nvCxnSpPr>
          <p:cNvPr id="62" name="Conector drept 31"/>
          <p:cNvCxnSpPr/>
          <p:nvPr/>
        </p:nvCxnSpPr>
        <p:spPr>
          <a:xfrm flipV="1">
            <a:off x="1663620" y="5278465"/>
            <a:ext cx="4785863" cy="26035"/>
          </a:xfrm>
          <a:prstGeom prst="line">
            <a:avLst/>
          </a:prstGeom>
        </p:spPr>
        <p:style>
          <a:lnRef idx="1">
            <a:schemeClr val="dk1"/>
          </a:lnRef>
          <a:fillRef idx="0">
            <a:schemeClr val="dk1"/>
          </a:fillRef>
          <a:effectRef idx="0">
            <a:schemeClr val="dk1"/>
          </a:effectRef>
          <a:fontRef idx="minor">
            <a:schemeClr val="tx1"/>
          </a:fontRef>
        </p:style>
      </p:cxnSp>
      <p:cxnSp>
        <p:nvCxnSpPr>
          <p:cNvPr id="63" name="Conector drept 32"/>
          <p:cNvCxnSpPr/>
          <p:nvPr/>
        </p:nvCxnSpPr>
        <p:spPr>
          <a:xfrm flipH="1">
            <a:off x="1696443" y="5300345"/>
            <a:ext cx="9525" cy="398780"/>
          </a:xfrm>
          <a:prstGeom prst="line">
            <a:avLst/>
          </a:prstGeom>
        </p:spPr>
        <p:style>
          <a:lnRef idx="1">
            <a:schemeClr val="dk1"/>
          </a:lnRef>
          <a:fillRef idx="0">
            <a:schemeClr val="dk1"/>
          </a:fillRef>
          <a:effectRef idx="0">
            <a:schemeClr val="dk1"/>
          </a:effectRef>
          <a:fontRef idx="minor">
            <a:schemeClr val="tx1"/>
          </a:fontRef>
        </p:style>
      </p:cxnSp>
      <p:cxnSp>
        <p:nvCxnSpPr>
          <p:cNvPr id="64" name="Conector drept 35"/>
          <p:cNvCxnSpPr/>
          <p:nvPr/>
        </p:nvCxnSpPr>
        <p:spPr>
          <a:xfrm>
            <a:off x="6449483" y="5300345"/>
            <a:ext cx="0" cy="271780"/>
          </a:xfrm>
          <a:prstGeom prst="line">
            <a:avLst/>
          </a:prstGeom>
        </p:spPr>
        <p:style>
          <a:lnRef idx="1">
            <a:schemeClr val="dk1"/>
          </a:lnRef>
          <a:fillRef idx="0">
            <a:schemeClr val="dk1"/>
          </a:fillRef>
          <a:effectRef idx="0">
            <a:schemeClr val="dk1"/>
          </a:effectRef>
          <a:fontRef idx="minor">
            <a:schemeClr val="tx1"/>
          </a:fontRef>
        </p:style>
      </p:cxnSp>
      <p:sp>
        <p:nvSpPr>
          <p:cNvPr id="65" name="Casetă text 2"/>
          <p:cNvSpPr txBox="1">
            <a:spLocks noChangeArrowheads="1"/>
          </p:cNvSpPr>
          <p:nvPr/>
        </p:nvSpPr>
        <p:spPr bwMode="auto">
          <a:xfrm>
            <a:off x="818012" y="5726506"/>
            <a:ext cx="2425774" cy="815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ro-RO" sz="1100" dirty="0">
                <a:effectLst/>
                <a:latin typeface="Segoe Script" panose="020B0504020000000003" pitchFamily="34" charset="0"/>
                <a:ea typeface="Calibri" panose="020F0502020204030204" pitchFamily="34" charset="0"/>
                <a:cs typeface="Times New Roman" panose="02020603050405020304" pitchFamily="18" charset="0"/>
              </a:rPr>
              <a:t>Muncitori calificați</a:t>
            </a:r>
            <a:r>
              <a:rPr lang="en-US" sz="1100" dirty="0">
                <a:effectLst/>
                <a:latin typeface="Segoe Script" panose="020B0504020000000003" pitchFamily="34" charset="0"/>
                <a:ea typeface="Calibri" panose="020F0502020204030204" pitchFamily="34" charset="0"/>
                <a:cs typeface="Times New Roman" panose="02020603050405020304" pitchFamily="18" charset="0"/>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100" dirty="0">
                <a:effectLst/>
                <a:latin typeface="Segoe Script" panose="020B0504020000000003" pitchFamily="34" charset="0"/>
                <a:ea typeface="Calibri" panose="020F0502020204030204" pitchFamily="34" charset="0"/>
                <a:cs typeface="Times New Roman" panose="02020603050405020304" pitchFamily="18" charset="0"/>
              </a:rPr>
              <a:t>-  vor fi angajați din rândul șomerilor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1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Casetă text 2"/>
          <p:cNvSpPr txBox="1">
            <a:spLocks noChangeArrowheads="1"/>
          </p:cNvSpPr>
          <p:nvPr/>
        </p:nvSpPr>
        <p:spPr bwMode="auto">
          <a:xfrm>
            <a:off x="5975970" y="5594005"/>
            <a:ext cx="1980406" cy="7153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ro-RO" sz="1200" dirty="0" err="1">
                <a:effectLst/>
                <a:latin typeface="Segoe Script" panose="020B0504020000000003" pitchFamily="34" charset="0"/>
                <a:ea typeface="Calibri" panose="020F0502020204030204" pitchFamily="34" charset="0"/>
                <a:cs typeface="Times New Roman" panose="02020603050405020304" pitchFamily="18" charset="0"/>
              </a:rPr>
              <a:t>Mecanic+șofer</a:t>
            </a:r>
            <a:r>
              <a:rPr lang="ro-RO" sz="1200" dirty="0">
                <a:effectLst/>
                <a:latin typeface="Segoe Script" panose="020B0504020000000003" pitchFamily="34" charset="0"/>
                <a:ea typeface="Calibri" panose="020F0502020204030204" pitchFamily="34" charset="0"/>
                <a:cs typeface="Times New Roman" panose="02020603050405020304" pitchFamily="18" charset="0"/>
              </a:rPr>
              <a:t> -1 (cumul de funcții</a:t>
            </a:r>
            <a:r>
              <a:rPr lang="ro-RO" sz="1200" dirty="0" smtClean="0">
                <a:effectLst/>
                <a:latin typeface="Segoe Script" panose="020B0504020000000003"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7" name="Conector drept 6"/>
          <p:cNvCxnSpPr/>
          <p:nvPr/>
        </p:nvCxnSpPr>
        <p:spPr>
          <a:xfrm>
            <a:off x="3889930" y="5856990"/>
            <a:ext cx="0" cy="297698"/>
          </a:xfrm>
          <a:prstGeom prst="line">
            <a:avLst/>
          </a:prstGeom>
        </p:spPr>
        <p:style>
          <a:lnRef idx="1">
            <a:schemeClr val="dk1"/>
          </a:lnRef>
          <a:fillRef idx="0">
            <a:schemeClr val="dk1"/>
          </a:fillRef>
          <a:effectRef idx="0">
            <a:schemeClr val="dk1"/>
          </a:effectRef>
          <a:fontRef idx="minor">
            <a:schemeClr val="tx1"/>
          </a:fontRef>
        </p:style>
      </p:cxnSp>
      <p:sp>
        <p:nvSpPr>
          <p:cNvPr id="68" name="Casetă text 2"/>
          <p:cNvSpPr txBox="1">
            <a:spLocks noChangeArrowheads="1"/>
          </p:cNvSpPr>
          <p:nvPr/>
        </p:nvSpPr>
        <p:spPr bwMode="auto">
          <a:xfrm>
            <a:off x="3377565" y="5691239"/>
            <a:ext cx="2418571" cy="1030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ro-RO" sz="1200" dirty="0">
                <a:effectLst/>
                <a:latin typeface="Segoe Script" panose="020B0504020000000003" pitchFamily="34" charset="0"/>
                <a:ea typeface="Calibri" panose="020F0502020204030204" pitchFamily="34" charset="0"/>
                <a:cs typeface="Times New Roman" panose="02020603050405020304" pitchFamily="18" charset="0"/>
              </a:rPr>
              <a:t>Muncitori necalificați</a:t>
            </a:r>
            <a:r>
              <a:rPr lang="en-US" sz="1200" dirty="0">
                <a:effectLst/>
                <a:latin typeface="Segoe Script" panose="020B0504020000000003"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100" dirty="0">
                <a:effectLst/>
                <a:latin typeface="Segoe Script" panose="020B0504020000000003" pitchFamily="34" charset="0"/>
                <a:ea typeface="Calibri" panose="020F0502020204030204" pitchFamily="34" charset="0"/>
                <a:cs typeface="Times New Roman" panose="02020603050405020304" pitchFamily="18" charset="0"/>
              </a:rPr>
              <a:t>- vor fi angajați din rândul șomerilor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100" dirty="0">
                <a:effectLst/>
                <a:latin typeface="Segoe Script" panose="020B0504020000000003" pitchFamily="34" charset="0"/>
                <a:ea typeface="Calibri" panose="020F0502020204030204" pitchFamily="34" charset="0"/>
                <a:cs typeface="Times New Roman" panose="02020603050405020304" pitchFamily="18" charset="0"/>
              </a:rPr>
              <a:t>În anul doi de activitate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ffectLst/>
                <a:latin typeface="Segoe Script" panose="020B050402000000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27" name="Rectangle 63"/>
          <p:cNvSpPr>
            <a:spLocks noChangeArrowheads="1"/>
          </p:cNvSpPr>
          <p:nvPr/>
        </p:nvSpPr>
        <p:spPr bwMode="auto">
          <a:xfrm>
            <a:off x="152400" y="57835"/>
            <a:ext cx="2465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9450" algn="r"/>
              </a:tabLst>
              <a:defRPr>
                <a:solidFill>
                  <a:schemeClr val="tx1"/>
                </a:solidFill>
                <a:latin typeface="Arial" panose="020B0604020202020204" pitchFamily="34" charset="0"/>
              </a:defRPr>
            </a:lvl1pPr>
            <a:lvl2pPr eaLnBrk="0" fontAlgn="base" hangingPunct="0">
              <a:spcBef>
                <a:spcPct val="0"/>
              </a:spcBef>
              <a:spcAft>
                <a:spcPct val="0"/>
              </a:spcAft>
              <a:tabLst>
                <a:tab pos="5759450" algn="r"/>
              </a:tabLst>
              <a:defRPr>
                <a:solidFill>
                  <a:schemeClr val="tx1"/>
                </a:solidFill>
                <a:latin typeface="Arial" panose="020B0604020202020204" pitchFamily="34" charset="0"/>
              </a:defRPr>
            </a:lvl2pPr>
            <a:lvl3pPr eaLnBrk="0" fontAlgn="base" hangingPunct="0">
              <a:spcBef>
                <a:spcPct val="0"/>
              </a:spcBef>
              <a:spcAft>
                <a:spcPct val="0"/>
              </a:spcAft>
              <a:tabLst>
                <a:tab pos="5759450" algn="r"/>
              </a:tabLst>
              <a:defRPr>
                <a:solidFill>
                  <a:schemeClr val="tx1"/>
                </a:solidFill>
                <a:latin typeface="Arial" panose="020B0604020202020204" pitchFamily="34" charset="0"/>
              </a:defRPr>
            </a:lvl3pPr>
            <a:lvl4pPr eaLnBrk="0" fontAlgn="base" hangingPunct="0">
              <a:spcBef>
                <a:spcPct val="0"/>
              </a:spcBef>
              <a:spcAft>
                <a:spcPct val="0"/>
              </a:spcAft>
              <a:tabLst>
                <a:tab pos="5759450" algn="r"/>
              </a:tabLst>
              <a:defRPr>
                <a:solidFill>
                  <a:schemeClr val="tx1"/>
                </a:solidFill>
                <a:latin typeface="Arial" panose="020B0604020202020204" pitchFamily="34" charset="0"/>
              </a:defRPr>
            </a:lvl4pPr>
            <a:lvl5pPr eaLnBrk="0" fontAlgn="base" hangingPunct="0">
              <a:spcBef>
                <a:spcPct val="0"/>
              </a:spcBef>
              <a:spcAft>
                <a:spcPct val="0"/>
              </a:spcAft>
              <a:tabLst>
                <a:tab pos="5759450" algn="r"/>
              </a:tabLst>
              <a:defRPr>
                <a:solidFill>
                  <a:schemeClr val="tx1"/>
                </a:solidFill>
                <a:latin typeface="Arial" panose="020B0604020202020204" pitchFamily="34" charset="0"/>
              </a:defRPr>
            </a:lvl5pPr>
            <a:lvl6pPr eaLnBrk="0" fontAlgn="base" hangingPunct="0">
              <a:spcBef>
                <a:spcPct val="0"/>
              </a:spcBef>
              <a:spcAft>
                <a:spcPct val="0"/>
              </a:spcAft>
              <a:tabLst>
                <a:tab pos="5759450" algn="r"/>
              </a:tabLst>
              <a:defRPr>
                <a:solidFill>
                  <a:schemeClr val="tx1"/>
                </a:solidFill>
                <a:latin typeface="Arial" panose="020B0604020202020204" pitchFamily="34" charset="0"/>
              </a:defRPr>
            </a:lvl6pPr>
            <a:lvl7pPr eaLnBrk="0" fontAlgn="base" hangingPunct="0">
              <a:spcBef>
                <a:spcPct val="0"/>
              </a:spcBef>
              <a:spcAft>
                <a:spcPct val="0"/>
              </a:spcAft>
              <a:tabLst>
                <a:tab pos="5759450" algn="r"/>
              </a:tabLst>
              <a:defRPr>
                <a:solidFill>
                  <a:schemeClr val="tx1"/>
                </a:solidFill>
                <a:latin typeface="Arial" panose="020B0604020202020204" pitchFamily="34" charset="0"/>
              </a:defRPr>
            </a:lvl7pPr>
            <a:lvl8pPr eaLnBrk="0" fontAlgn="base" hangingPunct="0">
              <a:spcBef>
                <a:spcPct val="0"/>
              </a:spcBef>
              <a:spcAft>
                <a:spcPct val="0"/>
              </a:spcAft>
              <a:tabLst>
                <a:tab pos="5759450" algn="r"/>
              </a:tabLst>
              <a:defRPr>
                <a:solidFill>
                  <a:schemeClr val="tx1"/>
                </a:solidFill>
                <a:latin typeface="Arial" panose="020B0604020202020204" pitchFamily="34" charset="0"/>
              </a:defRPr>
            </a:lvl8pPr>
            <a:lvl9pPr eaLnBrk="0" fontAlgn="base" hangingPunct="0">
              <a:spcBef>
                <a:spcPct val="0"/>
              </a:spcBef>
              <a:spcAft>
                <a:spcPct val="0"/>
              </a:spcAft>
              <a:tabLst>
                <a:tab pos="57594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9450" algn="r"/>
              </a:tabLst>
            </a:pPr>
            <a:r>
              <a:rPr kumimoji="0" lang="ro-RO"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Organigrama companiei</a:t>
            </a:r>
            <a:endParaRPr kumimoji="0" lang="ro-RO"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9450" algn="r"/>
              </a:tabLst>
            </a:pPr>
            <a:endParaRPr kumimoji="0" lang="ro-RO" sz="1800" b="0" i="0" u="none" strike="noStrike" cap="none" normalizeH="0" baseline="0" dirty="0" smtClean="0">
              <a:ln>
                <a:noFill/>
              </a:ln>
              <a:solidFill>
                <a:schemeClr val="tx1"/>
              </a:solidFill>
              <a:effectLst/>
              <a:latin typeface="Arial" panose="020B0604020202020204" pitchFamily="34" charset="0"/>
            </a:endParaRPr>
          </a:p>
        </p:txBody>
      </p:sp>
      <p:sp>
        <p:nvSpPr>
          <p:cNvPr id="2128" name="Rectangle 65"/>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20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
        <p:nvSpPr>
          <p:cNvPr id="2129" name="Rectangle 66"/>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anose="020B0604020202020204" pitchFamily="34" charset="0"/>
              </a:rPr>
              <a:t/>
            </a:r>
            <a:br>
              <a:rPr kumimoji="0" lang="en-US" sz="800" b="0" i="0" u="none" strike="noStrike" cap="none" normalizeH="0" baseline="0" smtClean="0">
                <a:ln>
                  <a:noFill/>
                </a:ln>
                <a:solidFill>
                  <a:schemeClr val="tx1"/>
                </a:solidFill>
                <a:effectLst/>
                <a:latin typeface="Arial" panose="020B0604020202020204" pitchFamily="34" charset="0"/>
              </a:rPr>
            </a:br>
            <a:endParaRPr kumimoji="0" lang="ro-RO"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
        <p:nvSpPr>
          <p:cNvPr id="2130" name="Rectangle 6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20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
        <p:nvSpPr>
          <p:cNvPr id="2131" name="Rectangle 6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anose="020B0604020202020204" pitchFamily="34" charset="0"/>
              </a:rPr>
              <a:t/>
            </a:r>
            <a:br>
              <a:rPr kumimoji="0" lang="en-US" sz="800" b="0" i="0" u="none" strike="noStrike" cap="none" normalizeH="0" baseline="0" smtClean="0">
                <a:ln>
                  <a:noFill/>
                </a:ln>
                <a:solidFill>
                  <a:schemeClr val="tx1"/>
                </a:solidFill>
                <a:effectLst/>
                <a:latin typeface="Arial" panose="020B0604020202020204" pitchFamily="34" charset="0"/>
              </a:rPr>
            </a:br>
            <a:endParaRPr kumimoji="0" lang="ro-RO"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
        <p:nvSpPr>
          <p:cNvPr id="2133" name="Rectangle 7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
        <p:nvSpPr>
          <p:cNvPr id="2134" name="Rectangle 73"/>
          <p:cNvSpPr>
            <a:spLocks noChangeArrowheads="1"/>
          </p:cNvSpPr>
          <p:nvPr/>
        </p:nvSpPr>
        <p:spPr bwMode="auto">
          <a:xfrm>
            <a:off x="457200" y="-107384"/>
            <a:ext cx="8839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5850" algn="l"/>
              </a:tabLst>
              <a:defRPr>
                <a:solidFill>
                  <a:schemeClr val="tx1"/>
                </a:solidFill>
                <a:latin typeface="Arial" panose="020B0604020202020204" pitchFamily="34" charset="0"/>
              </a:defRPr>
            </a:lvl1pPr>
            <a:lvl2pPr eaLnBrk="0" fontAlgn="base" hangingPunct="0">
              <a:spcBef>
                <a:spcPct val="0"/>
              </a:spcBef>
              <a:spcAft>
                <a:spcPct val="0"/>
              </a:spcAft>
              <a:tabLst>
                <a:tab pos="1085850" algn="l"/>
              </a:tabLst>
              <a:defRPr>
                <a:solidFill>
                  <a:schemeClr val="tx1"/>
                </a:solidFill>
                <a:latin typeface="Arial" panose="020B0604020202020204" pitchFamily="34" charset="0"/>
              </a:defRPr>
            </a:lvl2pPr>
            <a:lvl3pPr eaLnBrk="0" fontAlgn="base" hangingPunct="0">
              <a:spcBef>
                <a:spcPct val="0"/>
              </a:spcBef>
              <a:spcAft>
                <a:spcPct val="0"/>
              </a:spcAft>
              <a:tabLst>
                <a:tab pos="1085850" algn="l"/>
              </a:tabLst>
              <a:defRPr>
                <a:solidFill>
                  <a:schemeClr val="tx1"/>
                </a:solidFill>
                <a:latin typeface="Arial" panose="020B0604020202020204" pitchFamily="34" charset="0"/>
              </a:defRPr>
            </a:lvl3pPr>
            <a:lvl4pPr eaLnBrk="0" fontAlgn="base" hangingPunct="0">
              <a:spcBef>
                <a:spcPct val="0"/>
              </a:spcBef>
              <a:spcAft>
                <a:spcPct val="0"/>
              </a:spcAft>
              <a:tabLst>
                <a:tab pos="1085850" algn="l"/>
              </a:tabLst>
              <a:defRPr>
                <a:solidFill>
                  <a:schemeClr val="tx1"/>
                </a:solidFill>
                <a:latin typeface="Arial" panose="020B0604020202020204" pitchFamily="34" charset="0"/>
              </a:defRPr>
            </a:lvl4pPr>
            <a:lvl5pPr eaLnBrk="0" fontAlgn="base" hangingPunct="0">
              <a:spcBef>
                <a:spcPct val="0"/>
              </a:spcBef>
              <a:spcAft>
                <a:spcPct val="0"/>
              </a:spcAft>
              <a:tabLst>
                <a:tab pos="1085850" algn="l"/>
              </a:tabLst>
              <a:defRPr>
                <a:solidFill>
                  <a:schemeClr val="tx1"/>
                </a:solidFill>
                <a:latin typeface="Arial" panose="020B0604020202020204" pitchFamily="34" charset="0"/>
              </a:defRPr>
            </a:lvl5pPr>
            <a:lvl6pPr eaLnBrk="0" fontAlgn="base" hangingPunct="0">
              <a:spcBef>
                <a:spcPct val="0"/>
              </a:spcBef>
              <a:spcAft>
                <a:spcPct val="0"/>
              </a:spcAft>
              <a:tabLst>
                <a:tab pos="1085850" algn="l"/>
              </a:tabLst>
              <a:defRPr>
                <a:solidFill>
                  <a:schemeClr val="tx1"/>
                </a:solidFill>
                <a:latin typeface="Arial" panose="020B0604020202020204" pitchFamily="34" charset="0"/>
              </a:defRPr>
            </a:lvl6pPr>
            <a:lvl7pPr eaLnBrk="0" fontAlgn="base" hangingPunct="0">
              <a:spcBef>
                <a:spcPct val="0"/>
              </a:spcBef>
              <a:spcAft>
                <a:spcPct val="0"/>
              </a:spcAft>
              <a:tabLst>
                <a:tab pos="1085850" algn="l"/>
              </a:tabLst>
              <a:defRPr>
                <a:solidFill>
                  <a:schemeClr val="tx1"/>
                </a:solidFill>
                <a:latin typeface="Arial" panose="020B0604020202020204" pitchFamily="34" charset="0"/>
              </a:defRPr>
            </a:lvl7pPr>
            <a:lvl8pPr eaLnBrk="0" fontAlgn="base" hangingPunct="0">
              <a:spcBef>
                <a:spcPct val="0"/>
              </a:spcBef>
              <a:spcAft>
                <a:spcPct val="0"/>
              </a:spcAft>
              <a:tabLst>
                <a:tab pos="1085850" algn="l"/>
              </a:tabLst>
              <a:defRPr>
                <a:solidFill>
                  <a:schemeClr val="tx1"/>
                </a:solidFill>
                <a:latin typeface="Arial" panose="020B0604020202020204" pitchFamily="34" charset="0"/>
              </a:defRPr>
            </a:lvl8pPr>
            <a:lvl9pPr eaLnBrk="0" fontAlgn="base" hangingPunct="0">
              <a:spcBef>
                <a:spcPct val="0"/>
              </a:spcBef>
              <a:spcAft>
                <a:spcPct val="0"/>
              </a:spcAft>
              <a:tabLst>
                <a:tab pos="1085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pPr>
            <a:endParaRPr kumimoji="0" lang="ro-RO" sz="20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Lst>
            </a:pPr>
            <a:r>
              <a:rPr kumimoji="0" lang="en-US" sz="800" b="0" i="0" u="none" strike="noStrike" cap="none" normalizeH="0" baseline="0" dirty="0" smtClean="0">
                <a:ln>
                  <a:noFill/>
                </a:ln>
                <a:solidFill>
                  <a:schemeClr val="tx1"/>
                </a:solidFill>
                <a:effectLst/>
                <a:latin typeface="Arial" panose="020B0604020202020204" pitchFamily="34" charset="0"/>
              </a:rPr>
              <a:t/>
            </a:r>
            <a:br>
              <a:rPr kumimoji="0" lang="en-US" sz="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5850" algn="l"/>
              </a:tabLst>
            </a:pPr>
            <a:r>
              <a:rPr kumimoji="0" lang="ro-RO"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135" name="Rectangle 74"/>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36" name="Rectangle 7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37" name="Rectangle 7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38" name="Rectangle 82"/>
          <p:cNvSpPr>
            <a:spLocks noChangeArrowheads="1"/>
          </p:cNvSpPr>
          <p:nvPr/>
        </p:nvSpPr>
        <p:spPr bwMode="auto">
          <a:xfrm>
            <a:off x="457200" y="578852"/>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4814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5240" cy="720080"/>
          </a:xfrm>
        </p:spPr>
        <p:txBody>
          <a:bodyPr/>
          <a:lstStyle/>
          <a:p>
            <a:r>
              <a:rPr lang="ro-RO" sz="3200" b="1" dirty="0">
                <a:effectLst/>
              </a:rPr>
              <a:t>VII. Planul de </a:t>
            </a:r>
            <a:r>
              <a:rPr lang="ro-RO" sz="3200" b="1" dirty="0" smtClean="0">
                <a:effectLst/>
              </a:rPr>
              <a:t>producție</a:t>
            </a:r>
            <a:endParaRPr lang="ro-RO" sz="3200" dirty="0"/>
          </a:p>
        </p:txBody>
      </p:sp>
      <p:sp>
        <p:nvSpPr>
          <p:cNvPr id="3" name="Content Placeholder 2"/>
          <p:cNvSpPr>
            <a:spLocks noGrp="1"/>
          </p:cNvSpPr>
          <p:nvPr>
            <p:ph idx="1"/>
          </p:nvPr>
        </p:nvSpPr>
        <p:spPr>
          <a:xfrm>
            <a:off x="457200" y="908720"/>
            <a:ext cx="8229600" cy="6336704"/>
          </a:xfrm>
        </p:spPr>
        <p:txBody>
          <a:bodyPr numCol="2">
            <a:noAutofit/>
          </a:bodyPr>
          <a:lstStyle/>
          <a:p>
            <a:pPr marL="0" indent="0" algn="just">
              <a:buNone/>
            </a:pPr>
            <a:endParaRPr lang="ro-RO" sz="1400" dirty="0" smtClean="0">
              <a:solidFill>
                <a:schemeClr val="tx1"/>
              </a:solidFill>
              <a:latin typeface="+mn-lt"/>
            </a:endParaRPr>
          </a:p>
          <a:p>
            <a:pPr marL="0" indent="0" algn="just">
              <a:buNone/>
            </a:pPr>
            <a:r>
              <a:rPr lang="ro-RO" sz="1400" dirty="0">
                <a:solidFill>
                  <a:schemeClr val="tx1"/>
                </a:solidFill>
                <a:latin typeface="+mn-lt"/>
              </a:rPr>
              <a:t>	</a:t>
            </a:r>
            <a:r>
              <a:rPr lang="ro-RO" sz="1400" dirty="0" smtClean="0">
                <a:solidFill>
                  <a:schemeClr val="tx1"/>
                </a:solidFill>
                <a:latin typeface="+mn-lt"/>
              </a:rPr>
              <a:t>Planul </a:t>
            </a:r>
            <a:r>
              <a:rPr lang="ro-RO" sz="1400" dirty="0">
                <a:solidFill>
                  <a:schemeClr val="tx1"/>
                </a:solidFill>
                <a:latin typeface="+mn-lt"/>
              </a:rPr>
              <a:t>de producție înseamnă </a:t>
            </a:r>
            <a:r>
              <a:rPr lang="ro-RO" sz="1400" dirty="0" smtClean="0">
                <a:solidFill>
                  <a:schemeClr val="tx1"/>
                </a:solidFill>
                <a:latin typeface="+mn-lt"/>
              </a:rPr>
              <a:t>etapele </a:t>
            </a:r>
            <a:r>
              <a:rPr lang="ro-RO" sz="1400" dirty="0">
                <a:solidFill>
                  <a:schemeClr val="tx1"/>
                </a:solidFill>
                <a:latin typeface="+mn-lt"/>
              </a:rPr>
              <a:t>și maniera prin care sunt realizate produsele noastre. Pentru crearea unui produs, compartimentul producție se ocupă de crearea acestora. Toate produsele sunt create în incinta halei de producție, de un personal specializat, care are cunoștințele necesare pentru a lucra produsele noastre. De asemenea, vom crea elementele de </a:t>
            </a:r>
            <a:r>
              <a:rPr lang="ro-RO" sz="1400" dirty="0" smtClean="0">
                <a:solidFill>
                  <a:schemeClr val="tx1"/>
                </a:solidFill>
                <a:latin typeface="+mn-lt"/>
              </a:rPr>
              <a:t>înfrumusețare și </a:t>
            </a:r>
            <a:r>
              <a:rPr lang="ro-RO" sz="1400" dirty="0">
                <a:solidFill>
                  <a:schemeClr val="tx1"/>
                </a:solidFill>
                <a:latin typeface="+mn-lt"/>
              </a:rPr>
              <a:t>în atelierul de croitorie din Mall dar și la meșterii din </a:t>
            </a:r>
            <a:r>
              <a:rPr lang="ro-RO" sz="1400" dirty="0" smtClean="0">
                <a:solidFill>
                  <a:schemeClr val="tx1"/>
                </a:solidFill>
                <a:latin typeface="+mn-lt"/>
              </a:rPr>
              <a:t>sate </a:t>
            </a:r>
            <a:r>
              <a:rPr lang="ro-RO" sz="1400" dirty="0">
                <a:solidFill>
                  <a:schemeClr val="tx1"/>
                </a:solidFill>
                <a:latin typeface="+mn-lt"/>
              </a:rPr>
              <a:t>cu care vom încheia contracte de prestare </a:t>
            </a:r>
            <a:r>
              <a:rPr lang="ro-RO" sz="1400" dirty="0" smtClean="0">
                <a:solidFill>
                  <a:schemeClr val="tx1"/>
                </a:solidFill>
                <a:latin typeface="+mn-lt"/>
              </a:rPr>
              <a:t>servicii</a:t>
            </a:r>
            <a:r>
              <a:rPr lang="ro-RO" sz="1400" dirty="0" smtClean="0">
                <a:solidFill>
                  <a:schemeClr val="tx1"/>
                </a:solidFill>
                <a:latin typeface="+mn-lt"/>
              </a:rPr>
              <a:t>.</a:t>
            </a:r>
            <a:r>
              <a:rPr lang="ro-RO" sz="1400" dirty="0">
                <a:solidFill>
                  <a:schemeClr val="tx1"/>
                </a:solidFill>
                <a:latin typeface="+mn-lt"/>
              </a:rPr>
              <a:t>	 </a:t>
            </a:r>
            <a:endParaRPr lang="en-US" sz="1400" dirty="0">
              <a:solidFill>
                <a:schemeClr val="tx1"/>
              </a:solidFill>
              <a:latin typeface="+mn-lt"/>
            </a:endParaRPr>
          </a:p>
          <a:p>
            <a:pPr marL="0" indent="0" algn="just">
              <a:buNone/>
            </a:pPr>
            <a:r>
              <a:rPr lang="ro-RO" sz="1400" dirty="0" smtClean="0">
                <a:solidFill>
                  <a:schemeClr val="tx1"/>
                </a:solidFill>
                <a:latin typeface="+mn-lt"/>
              </a:rPr>
              <a:t> </a:t>
            </a:r>
            <a:r>
              <a:rPr lang="ro-RO" sz="1400" dirty="0">
                <a:solidFill>
                  <a:schemeClr val="tx1"/>
                </a:solidFill>
                <a:latin typeface="+mn-lt"/>
              </a:rPr>
              <a:t>Produsele şi serviciile firmei</a:t>
            </a:r>
            <a:r>
              <a:rPr lang="ro-RO" sz="1400" dirty="0" smtClean="0">
                <a:solidFill>
                  <a:schemeClr val="tx1"/>
                </a:solidFill>
                <a:latin typeface="+mn-lt"/>
              </a:rPr>
              <a:t>.	</a:t>
            </a:r>
            <a:endParaRPr lang="en-US" sz="1400" dirty="0">
              <a:solidFill>
                <a:schemeClr val="tx1"/>
              </a:solidFill>
              <a:latin typeface="+mn-lt"/>
            </a:endParaRPr>
          </a:p>
          <a:p>
            <a:pPr marL="0" indent="0" algn="just">
              <a:buNone/>
            </a:pPr>
            <a:r>
              <a:rPr lang="ro-RO" sz="1400" b="1" dirty="0" smtClean="0">
                <a:solidFill>
                  <a:schemeClr val="tx1"/>
                </a:solidFill>
                <a:latin typeface="+mn-lt"/>
              </a:rPr>
              <a:t>Firma </a:t>
            </a:r>
            <a:r>
              <a:rPr lang="ro-RO" sz="1400" b="1" dirty="0">
                <a:solidFill>
                  <a:schemeClr val="tx1"/>
                </a:solidFill>
                <a:latin typeface="+mn-lt"/>
              </a:rPr>
              <a:t>S.C</a:t>
            </a:r>
            <a:r>
              <a:rPr lang="ro-RO" sz="1400" b="1" dirty="0" smtClean="0">
                <a:solidFill>
                  <a:schemeClr val="tx1"/>
                </a:solidFill>
                <a:latin typeface="+mn-lt"/>
              </a:rPr>
              <a:t>. ARTIZEN </a:t>
            </a:r>
            <a:r>
              <a:rPr lang="ro-RO" sz="1400" b="1" dirty="0">
                <a:solidFill>
                  <a:schemeClr val="tx1"/>
                </a:solidFill>
                <a:latin typeface="+mn-lt"/>
              </a:rPr>
              <a:t>SRL se ocupă cu fabricarea următoarelor produse:</a:t>
            </a:r>
            <a:endParaRPr lang="en-US" sz="1400" b="1" dirty="0">
              <a:solidFill>
                <a:schemeClr val="tx1"/>
              </a:solidFill>
              <a:latin typeface="+mn-lt"/>
            </a:endParaRPr>
          </a:p>
          <a:p>
            <a:pPr marL="0" indent="0" algn="just">
              <a:buNone/>
            </a:pPr>
            <a:r>
              <a:rPr lang="ro-RO" sz="1400" dirty="0" smtClean="0">
                <a:solidFill>
                  <a:schemeClr val="tx1"/>
                </a:solidFill>
                <a:effectLst>
                  <a:outerShdw blurRad="38100" dist="38100" dir="2700000" algn="tl">
                    <a:srgbClr val="000000">
                      <a:alpha val="43137"/>
                    </a:srgbClr>
                  </a:outerShdw>
                </a:effectLst>
                <a:latin typeface="+mn-lt"/>
              </a:rPr>
              <a:t> </a:t>
            </a:r>
            <a:r>
              <a:rPr lang="ro-RO" sz="1200" b="1" dirty="0" smtClean="0">
                <a:solidFill>
                  <a:schemeClr val="tx1"/>
                </a:solidFill>
                <a:effectLst>
                  <a:outerShdw blurRad="38100" dist="38100" dir="2700000" algn="tl">
                    <a:srgbClr val="000000">
                      <a:alpha val="43137"/>
                    </a:srgbClr>
                  </a:outerShdw>
                </a:effectLst>
                <a:latin typeface="+mn-lt"/>
              </a:rPr>
              <a:t>Denumirea produsului pentru FEMEI            </a:t>
            </a:r>
            <a:endParaRPr lang="en-US" sz="1200" b="1" dirty="0" smtClean="0">
              <a:solidFill>
                <a:schemeClr val="tx1"/>
              </a:solidFill>
              <a:effectLst>
                <a:outerShdw blurRad="38100" dist="38100" dir="2700000" algn="tl">
                  <a:srgbClr val="000000">
                    <a:alpha val="43137"/>
                  </a:srgbClr>
                </a:outerShdw>
              </a:effectLst>
              <a:latin typeface="+mn-lt"/>
            </a:endParaRPr>
          </a:p>
          <a:p>
            <a:pPr marL="0" indent="0" algn="just">
              <a:buNone/>
            </a:pPr>
            <a:r>
              <a:rPr lang="ro-RO" sz="1400" dirty="0" smtClean="0">
                <a:solidFill>
                  <a:schemeClr val="tx1"/>
                </a:solidFill>
                <a:latin typeface="+mn-lt"/>
              </a:rPr>
              <a:t>1 </a:t>
            </a:r>
            <a:r>
              <a:rPr lang="ro-RO" sz="1400" dirty="0">
                <a:solidFill>
                  <a:schemeClr val="tx1"/>
                </a:solidFill>
                <a:latin typeface="+mn-lt"/>
              </a:rPr>
              <a:t>Costum pentru femei </a:t>
            </a:r>
            <a:endParaRPr lang="en-US" sz="1400" dirty="0">
              <a:solidFill>
                <a:schemeClr val="tx1"/>
              </a:solidFill>
              <a:latin typeface="+mn-lt"/>
            </a:endParaRPr>
          </a:p>
          <a:p>
            <a:pPr marL="0" indent="0" algn="just">
              <a:buNone/>
            </a:pPr>
            <a:r>
              <a:rPr lang="ro-RO" sz="1400" dirty="0">
                <a:solidFill>
                  <a:schemeClr val="tx1"/>
                </a:solidFill>
                <a:latin typeface="+mn-lt"/>
              </a:rPr>
              <a:t>2 Costum pentru adolescente </a:t>
            </a:r>
            <a:endParaRPr lang="en-US" sz="1400" dirty="0">
              <a:solidFill>
                <a:schemeClr val="tx1"/>
              </a:solidFill>
              <a:latin typeface="+mn-lt"/>
            </a:endParaRPr>
          </a:p>
          <a:p>
            <a:pPr marL="0" indent="0" algn="just">
              <a:buNone/>
            </a:pPr>
            <a:r>
              <a:rPr lang="ro-RO" sz="1400" dirty="0">
                <a:solidFill>
                  <a:schemeClr val="tx1"/>
                </a:solidFill>
                <a:latin typeface="+mn-lt"/>
              </a:rPr>
              <a:t>3 Pantalon pentru </a:t>
            </a:r>
            <a:r>
              <a:rPr lang="ro-RO" sz="1400" dirty="0" smtClean="0">
                <a:solidFill>
                  <a:schemeClr val="tx1"/>
                </a:solidFill>
                <a:latin typeface="+mn-lt"/>
              </a:rPr>
              <a:t>femei (croi clasic)</a:t>
            </a:r>
            <a:endParaRPr lang="en-US" sz="1400" dirty="0">
              <a:solidFill>
                <a:schemeClr val="tx1"/>
              </a:solidFill>
              <a:latin typeface="+mn-lt"/>
            </a:endParaRPr>
          </a:p>
          <a:p>
            <a:pPr marL="0" indent="0" algn="just">
              <a:buNone/>
            </a:pPr>
            <a:r>
              <a:rPr lang="ro-RO" sz="1400" dirty="0">
                <a:solidFill>
                  <a:schemeClr val="tx1"/>
                </a:solidFill>
                <a:latin typeface="+mn-lt"/>
              </a:rPr>
              <a:t>4 Pantalon pentru </a:t>
            </a:r>
            <a:r>
              <a:rPr lang="ro-RO" sz="1400" dirty="0" smtClean="0">
                <a:solidFill>
                  <a:schemeClr val="tx1"/>
                </a:solidFill>
                <a:latin typeface="+mn-lt"/>
              </a:rPr>
              <a:t>adolescente (croială modernă)</a:t>
            </a:r>
            <a:endParaRPr lang="en-US" sz="1400" dirty="0">
              <a:solidFill>
                <a:schemeClr val="tx1"/>
              </a:solidFill>
              <a:latin typeface="+mn-lt"/>
            </a:endParaRPr>
          </a:p>
          <a:p>
            <a:pPr marL="0" indent="0" algn="just">
              <a:buNone/>
            </a:pPr>
            <a:r>
              <a:rPr lang="ro-RO" sz="1400" dirty="0">
                <a:solidFill>
                  <a:schemeClr val="tx1"/>
                </a:solidFill>
                <a:latin typeface="+mn-lt"/>
              </a:rPr>
              <a:t>5 Fustă pentru femei</a:t>
            </a:r>
            <a:endParaRPr lang="en-US" sz="1400" dirty="0">
              <a:solidFill>
                <a:schemeClr val="tx1"/>
              </a:solidFill>
              <a:latin typeface="+mn-lt"/>
            </a:endParaRPr>
          </a:p>
          <a:p>
            <a:pPr marL="0" indent="0" algn="just">
              <a:buNone/>
            </a:pPr>
            <a:r>
              <a:rPr lang="ro-RO" sz="1400" dirty="0">
                <a:solidFill>
                  <a:schemeClr val="tx1"/>
                </a:solidFill>
                <a:latin typeface="+mn-lt"/>
              </a:rPr>
              <a:t>6 Fustă pentru adolescente</a:t>
            </a:r>
            <a:endParaRPr lang="en-US" sz="1400" dirty="0">
              <a:solidFill>
                <a:schemeClr val="tx1"/>
              </a:solidFill>
              <a:latin typeface="+mn-lt"/>
            </a:endParaRPr>
          </a:p>
          <a:p>
            <a:pPr algn="just"/>
            <a:endParaRPr lang="ro-RO" sz="1400" dirty="0" smtClean="0">
              <a:solidFill>
                <a:schemeClr val="tx1"/>
              </a:solidFill>
              <a:latin typeface="+mn-lt"/>
            </a:endParaRPr>
          </a:p>
          <a:p>
            <a:pPr algn="just"/>
            <a:endParaRPr lang="ro-RO" sz="1400" dirty="0">
              <a:solidFill>
                <a:schemeClr val="tx1"/>
              </a:solidFill>
              <a:latin typeface="+mn-lt"/>
            </a:endParaRPr>
          </a:p>
          <a:p>
            <a:pPr algn="just"/>
            <a:endParaRPr lang="ro-RO" sz="1400" dirty="0" smtClean="0">
              <a:solidFill>
                <a:schemeClr val="tx1"/>
              </a:solidFill>
              <a:latin typeface="+mn-lt"/>
            </a:endParaRPr>
          </a:p>
          <a:p>
            <a:pPr algn="just"/>
            <a:endParaRPr lang="ro-RO" sz="1400" dirty="0">
              <a:solidFill>
                <a:schemeClr val="tx1"/>
              </a:solidFill>
              <a:latin typeface="+mn-lt"/>
            </a:endParaRPr>
          </a:p>
          <a:p>
            <a:pPr algn="just"/>
            <a:endParaRPr lang="ro-RO" sz="1400" dirty="0" smtClean="0">
              <a:solidFill>
                <a:schemeClr val="tx1"/>
              </a:solidFill>
              <a:latin typeface="+mn-lt"/>
            </a:endParaRPr>
          </a:p>
          <a:p>
            <a:pPr algn="just"/>
            <a:r>
              <a:rPr lang="ro-RO" sz="1400" dirty="0" smtClean="0">
                <a:solidFill>
                  <a:schemeClr val="tx1"/>
                </a:solidFill>
                <a:latin typeface="+mn-lt"/>
              </a:rPr>
              <a:t>             7 </a:t>
            </a:r>
            <a:r>
              <a:rPr lang="ro-RO" sz="1400" dirty="0">
                <a:solidFill>
                  <a:schemeClr val="tx1"/>
                </a:solidFill>
                <a:latin typeface="+mn-lt"/>
              </a:rPr>
              <a:t>Jachetă pentru femei</a:t>
            </a:r>
            <a:endParaRPr lang="en-US" sz="1400" dirty="0">
              <a:solidFill>
                <a:schemeClr val="tx1"/>
              </a:solidFill>
              <a:latin typeface="+mn-lt"/>
            </a:endParaRPr>
          </a:p>
          <a:p>
            <a:pPr marL="0" indent="0" algn="just">
              <a:buNone/>
            </a:pPr>
            <a:r>
              <a:rPr lang="ro-RO" sz="1400" dirty="0" smtClean="0">
                <a:solidFill>
                  <a:schemeClr val="tx1"/>
                </a:solidFill>
                <a:latin typeface="+mn-lt"/>
              </a:rPr>
              <a:t>	8 Jachetă pentru adolescente</a:t>
            </a:r>
            <a:endParaRPr lang="en-US" sz="1400" dirty="0" smtClean="0">
              <a:solidFill>
                <a:schemeClr val="tx1"/>
              </a:solidFill>
              <a:latin typeface="+mn-lt"/>
            </a:endParaRPr>
          </a:p>
          <a:p>
            <a:pPr marL="0" indent="0" algn="just">
              <a:buNone/>
            </a:pPr>
            <a:r>
              <a:rPr lang="ro-RO" sz="1400" dirty="0" smtClean="0">
                <a:solidFill>
                  <a:schemeClr val="tx1"/>
                </a:solidFill>
                <a:latin typeface="+mn-lt"/>
              </a:rPr>
              <a:t>	9 </a:t>
            </a:r>
            <a:r>
              <a:rPr lang="ro-RO" sz="1400" dirty="0">
                <a:solidFill>
                  <a:schemeClr val="tx1"/>
                </a:solidFill>
                <a:latin typeface="+mn-lt"/>
              </a:rPr>
              <a:t>Bluză pentru femei</a:t>
            </a:r>
            <a:endParaRPr lang="en-US" sz="1400" dirty="0">
              <a:solidFill>
                <a:schemeClr val="tx1"/>
              </a:solidFill>
              <a:latin typeface="+mn-lt"/>
            </a:endParaRPr>
          </a:p>
          <a:p>
            <a:pPr marL="0" indent="0" algn="just">
              <a:buNone/>
            </a:pPr>
            <a:r>
              <a:rPr lang="ro-RO" sz="1400" dirty="0" smtClean="0">
                <a:solidFill>
                  <a:schemeClr val="tx1"/>
                </a:solidFill>
                <a:latin typeface="+mn-lt"/>
              </a:rPr>
              <a:t>	10 </a:t>
            </a:r>
            <a:r>
              <a:rPr lang="ro-RO" sz="1400" dirty="0">
                <a:solidFill>
                  <a:schemeClr val="tx1"/>
                </a:solidFill>
                <a:latin typeface="+mn-lt"/>
              </a:rPr>
              <a:t>Bluză pentru adolescente</a:t>
            </a:r>
            <a:endParaRPr lang="en-US" sz="1400" dirty="0">
              <a:solidFill>
                <a:schemeClr val="tx1"/>
              </a:solidFill>
              <a:latin typeface="+mn-lt"/>
            </a:endParaRPr>
          </a:p>
          <a:p>
            <a:pPr marL="0" indent="0" algn="just">
              <a:buNone/>
            </a:pPr>
            <a:r>
              <a:rPr lang="ro-RO" sz="1400" dirty="0" smtClean="0">
                <a:solidFill>
                  <a:schemeClr val="tx1"/>
                </a:solidFill>
                <a:latin typeface="+mn-lt"/>
              </a:rPr>
              <a:t>	11 </a:t>
            </a:r>
            <a:r>
              <a:rPr lang="ro-RO" sz="1400" dirty="0">
                <a:solidFill>
                  <a:schemeClr val="tx1"/>
                </a:solidFill>
                <a:latin typeface="+mn-lt"/>
              </a:rPr>
              <a:t>Pardesiu pentru </a:t>
            </a:r>
            <a:r>
              <a:rPr lang="ro-RO" sz="1400" dirty="0" smtClean="0">
                <a:solidFill>
                  <a:schemeClr val="tx1"/>
                </a:solidFill>
                <a:latin typeface="+mn-lt"/>
              </a:rPr>
              <a:t>femei</a:t>
            </a:r>
            <a:r>
              <a:rPr lang="ro-RO" sz="1400" dirty="0">
                <a:solidFill>
                  <a:schemeClr val="tx1"/>
                </a:solidFill>
                <a:latin typeface="+mn-lt"/>
              </a:rPr>
              <a:t> </a:t>
            </a:r>
            <a:endParaRPr lang="ro-RO" sz="1400" dirty="0" smtClean="0">
              <a:solidFill>
                <a:schemeClr val="tx1"/>
              </a:solidFill>
              <a:latin typeface="+mn-lt"/>
            </a:endParaRPr>
          </a:p>
          <a:p>
            <a:pPr marL="0" indent="0">
              <a:buNone/>
            </a:pPr>
            <a:r>
              <a:rPr lang="ro-RO" sz="1400" dirty="0" smtClean="0">
                <a:solidFill>
                  <a:schemeClr val="tx1"/>
                </a:solidFill>
                <a:latin typeface="+mn-lt"/>
              </a:rPr>
              <a:t>	</a:t>
            </a:r>
            <a:r>
              <a:rPr lang="ro-RO" sz="1200" b="1" dirty="0" smtClean="0">
                <a:solidFill>
                  <a:schemeClr val="tx1"/>
                </a:solidFill>
                <a:effectLst>
                  <a:outerShdw blurRad="38100" dist="38100" dir="2700000" algn="tl">
                    <a:srgbClr val="000000">
                      <a:alpha val="43137"/>
                    </a:srgbClr>
                  </a:outerShdw>
                </a:effectLst>
                <a:latin typeface="+mn-lt"/>
              </a:rPr>
              <a:t>Denumirea produsului pentru BĂRBAȚI</a:t>
            </a:r>
          </a:p>
          <a:p>
            <a:pPr marL="0" indent="0">
              <a:buNone/>
            </a:pPr>
            <a:endParaRPr lang="en-US" sz="1200" b="1" dirty="0" smtClean="0">
              <a:solidFill>
                <a:schemeClr val="tx1"/>
              </a:solidFill>
              <a:effectLst>
                <a:outerShdw blurRad="38100" dist="38100" dir="2700000" algn="tl">
                  <a:srgbClr val="000000">
                    <a:alpha val="43137"/>
                  </a:srgbClr>
                </a:outerShdw>
              </a:effectLst>
              <a:latin typeface="+mn-lt"/>
            </a:endParaRPr>
          </a:p>
          <a:p>
            <a:pPr marL="0" indent="0">
              <a:buNone/>
            </a:pPr>
            <a:r>
              <a:rPr lang="ro-RO" sz="1400" dirty="0" smtClean="0">
                <a:solidFill>
                  <a:schemeClr val="tx1"/>
                </a:solidFill>
                <a:latin typeface="+mn-lt"/>
              </a:rPr>
              <a:t>	1 </a:t>
            </a:r>
            <a:r>
              <a:rPr lang="ro-RO" sz="1400" dirty="0">
                <a:solidFill>
                  <a:schemeClr val="tx1"/>
                </a:solidFill>
                <a:latin typeface="+mn-lt"/>
              </a:rPr>
              <a:t>Costum pentru bărbați </a:t>
            </a:r>
            <a:endParaRPr lang="en-US" sz="1400" dirty="0">
              <a:solidFill>
                <a:schemeClr val="tx1"/>
              </a:solidFill>
              <a:latin typeface="+mn-lt"/>
            </a:endParaRPr>
          </a:p>
          <a:p>
            <a:pPr marL="0" indent="0">
              <a:buNone/>
            </a:pPr>
            <a:r>
              <a:rPr lang="ro-RO" sz="1400" dirty="0" smtClean="0">
                <a:solidFill>
                  <a:schemeClr val="tx1"/>
                </a:solidFill>
                <a:latin typeface="+mn-lt"/>
              </a:rPr>
              <a:t>	2 </a:t>
            </a:r>
            <a:r>
              <a:rPr lang="ro-RO" sz="1400" dirty="0">
                <a:solidFill>
                  <a:schemeClr val="tx1"/>
                </a:solidFill>
                <a:latin typeface="+mn-lt"/>
              </a:rPr>
              <a:t>Costum pentru adolescenți </a:t>
            </a:r>
            <a:endParaRPr lang="en-US" sz="1400" dirty="0">
              <a:solidFill>
                <a:schemeClr val="tx1"/>
              </a:solidFill>
              <a:latin typeface="+mn-lt"/>
            </a:endParaRPr>
          </a:p>
          <a:p>
            <a:pPr marL="0" indent="0">
              <a:buNone/>
            </a:pPr>
            <a:r>
              <a:rPr lang="ro-RO" sz="1400" dirty="0" smtClean="0">
                <a:solidFill>
                  <a:schemeClr val="tx1"/>
                </a:solidFill>
                <a:latin typeface="+mn-lt"/>
              </a:rPr>
              <a:t>	3 </a:t>
            </a:r>
            <a:r>
              <a:rPr lang="ro-RO" sz="1400" dirty="0">
                <a:solidFill>
                  <a:schemeClr val="tx1"/>
                </a:solidFill>
                <a:latin typeface="+mn-lt"/>
              </a:rPr>
              <a:t>Pantalon pentru bărbați</a:t>
            </a:r>
            <a:endParaRPr lang="en-US" sz="1400" dirty="0">
              <a:solidFill>
                <a:schemeClr val="tx1"/>
              </a:solidFill>
              <a:latin typeface="+mn-lt"/>
            </a:endParaRPr>
          </a:p>
          <a:p>
            <a:pPr marL="0" indent="0">
              <a:buNone/>
            </a:pPr>
            <a:r>
              <a:rPr lang="ro-RO" sz="1400" dirty="0" smtClean="0">
                <a:solidFill>
                  <a:schemeClr val="tx1"/>
                </a:solidFill>
                <a:latin typeface="+mn-lt"/>
              </a:rPr>
              <a:t>	4 </a:t>
            </a:r>
            <a:r>
              <a:rPr lang="ro-RO" sz="1400" dirty="0">
                <a:solidFill>
                  <a:schemeClr val="tx1"/>
                </a:solidFill>
                <a:latin typeface="+mn-lt"/>
              </a:rPr>
              <a:t>Pantalon pentru adolescenți</a:t>
            </a:r>
            <a:endParaRPr lang="en-US" sz="1400" dirty="0">
              <a:solidFill>
                <a:schemeClr val="tx1"/>
              </a:solidFill>
              <a:latin typeface="+mn-lt"/>
            </a:endParaRPr>
          </a:p>
          <a:p>
            <a:pPr marL="0" indent="0">
              <a:buNone/>
            </a:pPr>
            <a:r>
              <a:rPr lang="ro-RO" sz="1400" dirty="0" smtClean="0">
                <a:solidFill>
                  <a:schemeClr val="tx1"/>
                </a:solidFill>
                <a:latin typeface="+mn-lt"/>
              </a:rPr>
              <a:t>	5 </a:t>
            </a:r>
            <a:r>
              <a:rPr lang="ro-RO" sz="1400" dirty="0">
                <a:solidFill>
                  <a:schemeClr val="tx1"/>
                </a:solidFill>
                <a:latin typeface="+mn-lt"/>
              </a:rPr>
              <a:t>Sacou pentru bărbați</a:t>
            </a:r>
            <a:endParaRPr lang="en-US" sz="1400" dirty="0">
              <a:solidFill>
                <a:schemeClr val="tx1"/>
              </a:solidFill>
              <a:latin typeface="+mn-lt"/>
            </a:endParaRPr>
          </a:p>
          <a:p>
            <a:pPr marL="0" indent="0">
              <a:buNone/>
            </a:pPr>
            <a:r>
              <a:rPr lang="ro-RO" sz="1400" dirty="0" smtClean="0">
                <a:solidFill>
                  <a:schemeClr val="tx1"/>
                </a:solidFill>
                <a:latin typeface="+mn-lt"/>
              </a:rPr>
              <a:t>	6 </a:t>
            </a:r>
            <a:r>
              <a:rPr lang="ro-RO" sz="1400" dirty="0">
                <a:solidFill>
                  <a:schemeClr val="tx1"/>
                </a:solidFill>
                <a:latin typeface="+mn-lt"/>
              </a:rPr>
              <a:t>Jachetă pentru adolescenți</a:t>
            </a:r>
            <a:endParaRPr lang="en-US" sz="1400" dirty="0">
              <a:solidFill>
                <a:schemeClr val="tx1"/>
              </a:solidFill>
              <a:latin typeface="+mn-lt"/>
            </a:endParaRPr>
          </a:p>
          <a:p>
            <a:pPr marL="0" indent="0">
              <a:buNone/>
            </a:pPr>
            <a:r>
              <a:rPr lang="ro-RO" sz="1400" dirty="0" smtClean="0">
                <a:solidFill>
                  <a:schemeClr val="tx1"/>
                </a:solidFill>
                <a:latin typeface="+mn-lt"/>
              </a:rPr>
              <a:t>	7 </a:t>
            </a:r>
            <a:r>
              <a:rPr lang="ro-RO" sz="1400" dirty="0">
                <a:solidFill>
                  <a:schemeClr val="tx1"/>
                </a:solidFill>
                <a:latin typeface="+mn-lt"/>
              </a:rPr>
              <a:t>Vestă pentru bărbați</a:t>
            </a:r>
            <a:endParaRPr lang="en-US" sz="1400" dirty="0">
              <a:solidFill>
                <a:schemeClr val="tx1"/>
              </a:solidFill>
              <a:latin typeface="+mn-lt"/>
            </a:endParaRPr>
          </a:p>
          <a:p>
            <a:pPr marL="0" indent="0">
              <a:buNone/>
            </a:pPr>
            <a:r>
              <a:rPr lang="ro-RO" sz="1400" dirty="0" smtClean="0">
                <a:solidFill>
                  <a:schemeClr val="tx1"/>
                </a:solidFill>
                <a:latin typeface="+mn-lt"/>
              </a:rPr>
              <a:t>	8 </a:t>
            </a:r>
            <a:r>
              <a:rPr lang="ro-RO" sz="1400" dirty="0">
                <a:solidFill>
                  <a:schemeClr val="tx1"/>
                </a:solidFill>
                <a:latin typeface="+mn-lt"/>
              </a:rPr>
              <a:t>Jachetă pentru adolescenți</a:t>
            </a:r>
            <a:endParaRPr lang="en-US" sz="1400" dirty="0">
              <a:solidFill>
                <a:schemeClr val="tx1"/>
              </a:solidFill>
              <a:latin typeface="+mn-lt"/>
            </a:endParaRPr>
          </a:p>
          <a:p>
            <a:pPr marL="0" indent="0">
              <a:buNone/>
            </a:pPr>
            <a:r>
              <a:rPr lang="ro-RO" sz="1400" dirty="0" smtClean="0">
                <a:solidFill>
                  <a:schemeClr val="tx1"/>
                </a:solidFill>
                <a:latin typeface="+mn-lt"/>
              </a:rPr>
              <a:t>	9 </a:t>
            </a:r>
            <a:r>
              <a:rPr lang="ro-RO" sz="1400" dirty="0">
                <a:solidFill>
                  <a:schemeClr val="tx1"/>
                </a:solidFill>
                <a:latin typeface="+mn-lt"/>
              </a:rPr>
              <a:t>Cămașă pentru bărbați</a:t>
            </a:r>
            <a:endParaRPr lang="en-US" sz="1400" dirty="0">
              <a:solidFill>
                <a:schemeClr val="tx1"/>
              </a:solidFill>
              <a:latin typeface="+mn-lt"/>
            </a:endParaRPr>
          </a:p>
          <a:p>
            <a:pPr marL="0" indent="0">
              <a:buNone/>
            </a:pPr>
            <a:r>
              <a:rPr lang="ro-RO" sz="1400" dirty="0" smtClean="0">
                <a:solidFill>
                  <a:schemeClr val="tx1"/>
                </a:solidFill>
                <a:latin typeface="+mn-lt"/>
              </a:rPr>
              <a:t>	10 </a:t>
            </a:r>
            <a:r>
              <a:rPr lang="ro-RO" sz="1400" dirty="0">
                <a:solidFill>
                  <a:schemeClr val="tx1"/>
                </a:solidFill>
                <a:latin typeface="+mn-lt"/>
              </a:rPr>
              <a:t>Cămașă  pentru adolescenți</a:t>
            </a:r>
            <a:endParaRPr lang="en-US" sz="1400" dirty="0">
              <a:solidFill>
                <a:schemeClr val="tx1"/>
              </a:solidFill>
              <a:latin typeface="+mn-lt"/>
            </a:endParaRPr>
          </a:p>
          <a:p>
            <a:pPr marL="0" indent="0">
              <a:buNone/>
            </a:pPr>
            <a:r>
              <a:rPr lang="ro-RO" sz="1400" dirty="0" smtClean="0">
                <a:solidFill>
                  <a:schemeClr val="tx1"/>
                </a:solidFill>
                <a:latin typeface="+mn-lt"/>
              </a:rPr>
              <a:t>	11 </a:t>
            </a:r>
            <a:r>
              <a:rPr lang="ro-RO" sz="1400" dirty="0">
                <a:solidFill>
                  <a:schemeClr val="tx1"/>
                </a:solidFill>
                <a:latin typeface="+mn-lt"/>
              </a:rPr>
              <a:t>Pardesiu pentru bărbați</a:t>
            </a:r>
            <a:endParaRPr lang="en-US" sz="1400" dirty="0">
              <a:solidFill>
                <a:schemeClr val="tx1"/>
              </a:solidFill>
              <a:latin typeface="+mn-lt"/>
            </a:endParaRPr>
          </a:p>
          <a:p>
            <a:pPr marL="0" indent="0">
              <a:buNone/>
            </a:pPr>
            <a:r>
              <a:rPr lang="ro-RO" sz="1400" dirty="0" smtClean="0">
                <a:solidFill>
                  <a:schemeClr val="tx1"/>
                </a:solidFill>
                <a:latin typeface="+mn-lt"/>
              </a:rPr>
              <a:t>	12 </a:t>
            </a:r>
            <a:r>
              <a:rPr lang="ro-RO" sz="1400" dirty="0">
                <a:solidFill>
                  <a:schemeClr val="tx1"/>
                </a:solidFill>
                <a:latin typeface="+mn-lt"/>
              </a:rPr>
              <a:t>Frac pentru bărbați</a:t>
            </a:r>
            <a:endParaRPr lang="en-US" sz="1400" dirty="0">
              <a:solidFill>
                <a:schemeClr val="tx1"/>
              </a:solidFill>
              <a:latin typeface="+mn-lt"/>
            </a:endParaRPr>
          </a:p>
          <a:p>
            <a:pPr algn="just"/>
            <a:endParaRPr lang="en-US" sz="1400" dirty="0">
              <a:solidFill>
                <a:schemeClr val="tx1"/>
              </a:solidFill>
              <a:latin typeface="+mn-lt"/>
            </a:endParaRPr>
          </a:p>
        </p:txBody>
      </p:sp>
    </p:spTree>
    <p:extLst>
      <p:ext uri="{BB962C8B-B14F-4D97-AF65-F5344CB8AC3E}">
        <p14:creationId xmlns:p14="http://schemas.microsoft.com/office/powerpoint/2010/main" val="268396293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8064896" cy="6555641"/>
          </a:xfrm>
          <a:prstGeom prst="rect">
            <a:avLst/>
          </a:prstGeom>
        </p:spPr>
        <p:txBody>
          <a:bodyPr wrap="square">
            <a:spAutoFit/>
          </a:bodyPr>
          <a:lstStyle/>
          <a:p>
            <a:pPr algn="ctr"/>
            <a:r>
              <a:rPr lang="ro-RO" sz="2400" b="1" dirty="0" smtClean="0">
                <a:solidFill>
                  <a:srgbClr val="0070C0"/>
                </a:solidFill>
                <a:latin typeface="Times New Roman" panose="02020603050405020304" pitchFamily="18" charset="0"/>
                <a:cs typeface="Times New Roman" panose="02020603050405020304" pitchFamily="18" charset="0"/>
              </a:rPr>
              <a:t>Resurse utilizate – materie primă</a:t>
            </a:r>
          </a:p>
          <a:p>
            <a:endParaRPr lang="ro-RO" sz="2000" b="1" dirty="0" smtClean="0">
              <a:latin typeface="Times New Roman" panose="02020603050405020304" pitchFamily="18" charset="0"/>
              <a:cs typeface="Times New Roman" panose="02020603050405020304" pitchFamily="18" charset="0"/>
            </a:endParaRPr>
          </a:p>
          <a:p>
            <a:r>
              <a:rPr lang="ro-RO" sz="2000" b="1" dirty="0" smtClean="0">
                <a:latin typeface="Times New Roman" panose="02020603050405020304" pitchFamily="18" charset="0"/>
                <a:cs typeface="Times New Roman" panose="02020603050405020304" pitchFamily="18" charset="0"/>
              </a:rPr>
              <a:t>Materiale </a:t>
            </a:r>
            <a:r>
              <a:rPr lang="ro-RO" sz="2000" b="1" dirty="0">
                <a:latin typeface="Times New Roman" panose="02020603050405020304" pitchFamily="18" charset="0"/>
                <a:cs typeface="Times New Roman" panose="02020603050405020304" pitchFamily="18" charset="0"/>
              </a:rPr>
              <a:t>din fibră sintetică</a:t>
            </a:r>
            <a:endParaRPr lang="ro-RO"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	Elastan, Polipropilenă, Poliester, Rayon, Nailon, </a:t>
            </a:r>
            <a:r>
              <a:rPr lang="ro-RO" sz="2000" dirty="0" err="1" smtClean="0">
                <a:latin typeface="Times New Roman" panose="02020603050405020304" pitchFamily="18" charset="0"/>
                <a:cs typeface="Times New Roman" panose="02020603050405020304" pitchFamily="18" charset="0"/>
              </a:rPr>
              <a:t>Acryl</a:t>
            </a:r>
            <a:endParaRPr lang="ro-RO" sz="2000" dirty="0" smtClean="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Materiale din fibre </a:t>
            </a:r>
            <a:r>
              <a:rPr lang="ro-RO" sz="2000" b="1" dirty="0" smtClean="0">
                <a:latin typeface="Times New Roman" panose="02020603050405020304" pitchFamily="18" charset="0"/>
                <a:cs typeface="Times New Roman" panose="02020603050405020304" pitchFamily="18" charset="0"/>
              </a:rPr>
              <a:t>naturale</a:t>
            </a:r>
          </a:p>
          <a:p>
            <a:endParaRPr lang="ro-RO"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	Bumbac, In, Lână, Mătase, Fibre de celuloză, Fibre textile de bast, Piele, Saten, Satin, Gingham ( în carouri), Muselină, Organza, Piele întoarsă (de căprioară), Tafta, Toile, Tweed, Tricot, Tricot din jerseu, Tercot francez, Tricot fleece, Tricot elastic, Interlock </a:t>
            </a:r>
            <a:r>
              <a:rPr lang="ro-RO" sz="2000" dirty="0" err="1">
                <a:latin typeface="Times New Roman" panose="02020603050405020304" pitchFamily="18" charset="0"/>
                <a:cs typeface="Times New Roman" panose="02020603050405020304" pitchFamily="18" charset="0"/>
              </a:rPr>
              <a:t>Knit</a:t>
            </a:r>
            <a:r>
              <a:rPr lang="ro-RO" sz="2000" dirty="0" smtClean="0">
                <a:latin typeface="Times New Roman" panose="02020603050405020304" pitchFamily="18" charset="0"/>
                <a:cs typeface="Times New Roman" panose="02020603050405020304" pitchFamily="18" charset="0"/>
              </a:rPr>
              <a:t>.</a:t>
            </a:r>
          </a:p>
          <a:p>
            <a:endParaRPr lang="ro-RO" sz="2000" dirty="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Țesături de îmbrăcăminte oarecum mai puțin cunoscute</a:t>
            </a:r>
            <a:endParaRPr lang="ro-RO"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	Bambus, Chenille, Şifon, Chino, Chintz, Corduroy, Crep, Damasc, Eyelet (decupat), Faille, Fiberfill, Gabardină, Jacquard, Dantelă, Lurex, Latex, Plasă, Microfibră, Micro-Fleece, Neopren, Pique, Silicon, Soia, Themastat, Velur, Catifea, Vinil.</a:t>
            </a:r>
          </a:p>
          <a:p>
            <a:r>
              <a:rPr lang="ro-RO" sz="2000" dirty="0">
                <a:latin typeface="Times New Roman" panose="02020603050405020304" pitchFamily="18" charset="0"/>
                <a:cs typeface="Times New Roman" panose="02020603050405020304" pitchFamily="18" charset="0"/>
              </a:rPr>
              <a:t>- Produse de pasmanterie: panglică, saten, șnur, lurex, saten cu buline, banda ripsată, organza, tricolor, șnur imitație de piele, șnur răsucit, bias, vipușca, banda de betelie, rijelină, balene de cusut, crinolon, croșete, andrele, spon mașina, suveică, cretă, </a:t>
            </a:r>
            <a:r>
              <a:rPr lang="ro-RO" sz="2000" dirty="0" smtClean="0">
                <a:latin typeface="Times New Roman" panose="02020603050405020304" pitchFamily="18" charset="0"/>
                <a:cs typeface="Times New Roman" panose="02020603050405020304" pitchFamily="18" charset="0"/>
              </a:rPr>
              <a:t>etc.</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551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80" y="31664"/>
            <a:ext cx="8544700" cy="813787"/>
          </a:xfrm>
        </p:spPr>
        <p:txBody>
          <a:bodyPr/>
          <a:lstStyle/>
          <a:p>
            <a:r>
              <a:rPr lang="ro-RO" sz="3600" b="1" dirty="0">
                <a:effectLst/>
              </a:rPr>
              <a:t>VI. </a:t>
            </a:r>
            <a:r>
              <a:rPr lang="ro-RO" sz="3600" b="1" dirty="0" smtClean="0">
                <a:effectLst/>
              </a:rPr>
              <a:t>Prezentarea unor </a:t>
            </a:r>
            <a:r>
              <a:rPr lang="en-US" sz="3600" b="1" dirty="0" err="1" smtClean="0">
                <a:effectLst/>
              </a:rPr>
              <a:t>produse</a:t>
            </a:r>
            <a:endParaRPr lang="ro-RO" sz="3600" dirty="0"/>
          </a:p>
        </p:txBody>
      </p:sp>
      <p:sp>
        <p:nvSpPr>
          <p:cNvPr id="5" name="Rectangle 1"/>
          <p:cNvSpPr>
            <a:spLocks noChangeArrowheads="1"/>
          </p:cNvSpPr>
          <p:nvPr/>
        </p:nvSpPr>
        <p:spPr bwMode="auto">
          <a:xfrm>
            <a:off x="3130550"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2213480" y="-42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Meniu</a:t>
            </a:r>
            <a:r>
              <a:rPr kumimoji="0" 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780" y="874114"/>
            <a:ext cx="2592288" cy="277091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874115"/>
            <a:ext cx="2736304" cy="300948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550" y="877544"/>
            <a:ext cx="2835144" cy="29773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56" y="3883602"/>
            <a:ext cx="3203532" cy="32246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8927" y="4077072"/>
            <a:ext cx="4533533" cy="3648550"/>
          </a:xfrm>
          <a:prstGeom prst="rect">
            <a:avLst/>
          </a:prstGeom>
        </p:spPr>
      </p:pic>
    </p:spTree>
    <p:extLst>
      <p:ext uri="{BB962C8B-B14F-4D97-AF65-F5344CB8AC3E}">
        <p14:creationId xmlns:p14="http://schemas.microsoft.com/office/powerpoint/2010/main" val="841994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p>
            <a:r>
              <a:rPr lang="en-US" sz="3200" b="1" dirty="0" err="1" smtClean="0">
                <a:effectLst/>
              </a:rPr>
              <a:t>Prezentarea</a:t>
            </a:r>
            <a:r>
              <a:rPr lang="en-US" sz="3200" b="1" dirty="0" smtClean="0">
                <a:effectLst/>
              </a:rPr>
              <a:t> </a:t>
            </a:r>
            <a:r>
              <a:rPr lang="en-US" sz="3200" b="1" dirty="0" err="1" smtClean="0">
                <a:effectLst/>
              </a:rPr>
              <a:t>produselor</a:t>
            </a:r>
            <a:r>
              <a:rPr lang="en-US" sz="3200" b="1" dirty="0" smtClean="0">
                <a:effectLst/>
              </a:rPr>
              <a:t>/</a:t>
            </a:r>
            <a:r>
              <a:rPr lang="en-US" sz="3200" b="1" dirty="0" err="1" smtClean="0">
                <a:effectLst/>
              </a:rPr>
              <a:t>serviciilor</a:t>
            </a:r>
            <a:endParaRPr lang="en-US" sz="3200" b="1" dirty="0">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481" y="764704"/>
            <a:ext cx="3040400" cy="316835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7287" y="764704"/>
            <a:ext cx="2849513" cy="31683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077072"/>
            <a:ext cx="5760640" cy="2448272"/>
          </a:xfrm>
          <a:prstGeom prst="rect">
            <a:avLst/>
          </a:prstGeom>
        </p:spPr>
      </p:pic>
    </p:spTree>
    <p:extLst>
      <p:ext uri="{BB962C8B-B14F-4D97-AF65-F5344CB8AC3E}">
        <p14:creationId xmlns:p14="http://schemas.microsoft.com/office/powerpoint/2010/main" val="37272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4680"/>
            <a:ext cx="8229600" cy="1411560"/>
          </a:xfrm>
        </p:spPr>
        <p:txBody>
          <a:bodyPr/>
          <a:lstStyle/>
          <a:p>
            <a:r>
              <a:rPr lang="ro-RO" sz="4000" dirty="0" smtClean="0"/>
              <a:t>Kit de înfrumusețare și transformare a ținutei</a:t>
            </a:r>
            <a:endParaRPr lang="en-US" sz="4000" dirty="0"/>
          </a:p>
        </p:txBody>
      </p:sp>
      <p:pic>
        <p:nvPicPr>
          <p:cNvPr id="4" name="Content Placeholder 3" descr="C:\Users\Compaq\Desktop\e1e73e34-84fc-464e-ba62-954aecba9c7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7200800" cy="4536504"/>
          </a:xfrm>
          <a:prstGeom prst="rect">
            <a:avLst/>
          </a:prstGeom>
          <a:noFill/>
          <a:ln>
            <a:noFill/>
          </a:ln>
        </p:spPr>
      </p:pic>
    </p:spTree>
    <p:extLst>
      <p:ext uri="{BB962C8B-B14F-4D97-AF65-F5344CB8AC3E}">
        <p14:creationId xmlns:p14="http://schemas.microsoft.com/office/powerpoint/2010/main" val="362517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47248" cy="835496"/>
          </a:xfrm>
        </p:spPr>
        <p:txBody>
          <a:bodyPr/>
          <a:lstStyle/>
          <a:p>
            <a:r>
              <a:rPr lang="ro-RO" sz="3200" b="1" dirty="0">
                <a:effectLst/>
              </a:rPr>
              <a:t>VIII.Desfășurarea </a:t>
            </a:r>
            <a:r>
              <a:rPr lang="ro-RO" sz="3200" b="1" dirty="0" smtClean="0">
                <a:effectLst/>
              </a:rPr>
              <a:t>activităților</a:t>
            </a:r>
            <a:endParaRPr lang="ro-RO" sz="3200" dirty="0"/>
          </a:p>
        </p:txBody>
      </p:sp>
      <p:sp>
        <p:nvSpPr>
          <p:cNvPr id="3" name="Content Placeholder 2"/>
          <p:cNvSpPr>
            <a:spLocks noGrp="1"/>
          </p:cNvSpPr>
          <p:nvPr>
            <p:ph idx="1"/>
          </p:nvPr>
        </p:nvSpPr>
        <p:spPr>
          <a:xfrm>
            <a:off x="251520" y="1168152"/>
            <a:ext cx="8445624" cy="5861248"/>
          </a:xfrm>
        </p:spPr>
        <p:txBody>
          <a:bodyPr>
            <a:normAutofit/>
          </a:bodyPr>
          <a:lstStyle/>
          <a:p>
            <a:pPr marL="0" indent="0" algn="just">
              <a:buNone/>
            </a:pPr>
            <a:r>
              <a:rPr lang="ro-RO" sz="1600" b="1" dirty="0" smtClean="0">
                <a:solidFill>
                  <a:schemeClr val="tx1"/>
                </a:solidFill>
                <a:latin typeface="+mn-lt"/>
              </a:rPr>
              <a:t>	</a:t>
            </a:r>
            <a:r>
              <a:rPr lang="ro-RO" sz="1400" b="1" dirty="0">
                <a:solidFill>
                  <a:schemeClr val="tx1"/>
                </a:solidFill>
                <a:latin typeface="+mn-lt"/>
              </a:rPr>
              <a:t> </a:t>
            </a:r>
            <a:endParaRPr lang="ro-RO" sz="1800" b="1" dirty="0">
              <a:solidFill>
                <a:schemeClr val="tx1"/>
              </a:solidFill>
              <a:latin typeface="+mn-lt"/>
            </a:endParaRPr>
          </a:p>
          <a:p>
            <a:pPr marL="0" indent="0" algn="just">
              <a:buNone/>
            </a:pPr>
            <a:r>
              <a:rPr lang="ro-RO" sz="1800" b="1" dirty="0">
                <a:solidFill>
                  <a:schemeClr val="tx1"/>
                </a:solidFill>
                <a:latin typeface="+mn-lt"/>
              </a:rPr>
              <a:t>	În afara programului obișnuit al firmei, ne propunem să organizăm zile în care desfășurăm cursuri </a:t>
            </a:r>
            <a:r>
              <a:rPr lang="ro-RO" sz="1800" b="1" dirty="0" smtClean="0">
                <a:solidFill>
                  <a:schemeClr val="tx1"/>
                </a:solidFill>
                <a:latin typeface="+mn-lt"/>
              </a:rPr>
              <a:t>gratuite de croitorie. </a:t>
            </a:r>
            <a:r>
              <a:rPr lang="ro-RO" sz="1800" b="1" dirty="0">
                <a:solidFill>
                  <a:schemeClr val="tx1"/>
                </a:solidFill>
                <a:latin typeface="+mn-lt"/>
              </a:rPr>
              <a:t>Acestea vizează toate categoriile de vârstă, în mod special pentru cei interesați </a:t>
            </a:r>
            <a:r>
              <a:rPr lang="ro-RO" sz="1800" b="1" dirty="0" smtClean="0">
                <a:solidFill>
                  <a:schemeClr val="tx1"/>
                </a:solidFill>
                <a:latin typeface="+mn-lt"/>
              </a:rPr>
              <a:t>de crearea articolelor, </a:t>
            </a:r>
            <a:r>
              <a:rPr lang="ro-RO" sz="1800" b="1" dirty="0">
                <a:solidFill>
                  <a:schemeClr val="tx1"/>
                </a:solidFill>
                <a:latin typeface="+mn-lt"/>
              </a:rPr>
              <a:t>dar care nu au posibilitatea să vadă față în față lucrul efectuat în atelier. </a:t>
            </a:r>
            <a:endParaRPr lang="en-US" sz="1800" b="1" dirty="0" smtClean="0">
              <a:solidFill>
                <a:schemeClr val="tx1"/>
              </a:solidFill>
              <a:latin typeface="+mn-lt"/>
            </a:endParaRPr>
          </a:p>
          <a:p>
            <a:pPr marL="0" indent="0" algn="just">
              <a:buNone/>
            </a:pPr>
            <a:r>
              <a:rPr lang="ro-RO" sz="1800" b="1" dirty="0" smtClean="0">
                <a:solidFill>
                  <a:schemeClr val="tx1"/>
                </a:solidFill>
                <a:latin typeface="+mn-lt"/>
              </a:rPr>
              <a:t>Inițial</a:t>
            </a:r>
            <a:r>
              <a:rPr lang="ro-RO" sz="1800" b="1" dirty="0">
                <a:solidFill>
                  <a:schemeClr val="tx1"/>
                </a:solidFill>
                <a:latin typeface="+mn-lt"/>
              </a:rPr>
              <a:t>, ne dorim să atragem oamenii în acest mod pentru a ne face numele cunoscut pe piață și pentru a câștiga clienți veritabili. Tot în aceste zile oferim posibilitatea de a le crea un produs din cele enumerate </a:t>
            </a:r>
            <a:r>
              <a:rPr lang="ro-RO" sz="1800" b="1" dirty="0" smtClean="0">
                <a:solidFill>
                  <a:schemeClr val="tx1"/>
                </a:solidFill>
                <a:latin typeface="+mn-lt"/>
              </a:rPr>
              <a:t>(pernuțe</a:t>
            </a:r>
            <a:r>
              <a:rPr lang="ro-RO" sz="1800" b="1" dirty="0">
                <a:solidFill>
                  <a:schemeClr val="tx1"/>
                </a:solidFill>
                <a:latin typeface="+mn-lt"/>
              </a:rPr>
              <a:t>, pernă, minicovoraș, față de masă, mănuși, </a:t>
            </a:r>
            <a:r>
              <a:rPr lang="ro-RO" sz="1800" b="1" dirty="0" smtClean="0">
                <a:solidFill>
                  <a:schemeClr val="tx1"/>
                </a:solidFill>
                <a:latin typeface="+mn-lt"/>
              </a:rPr>
              <a:t>genunchere</a:t>
            </a:r>
            <a:r>
              <a:rPr lang="en-US" sz="1800" b="1" dirty="0" smtClean="0">
                <a:solidFill>
                  <a:schemeClr val="tx1"/>
                </a:solidFill>
                <a:latin typeface="+mn-lt"/>
              </a:rPr>
              <a:t>, etc.</a:t>
            </a:r>
            <a:r>
              <a:rPr lang="ro-RO" sz="1800" b="1" dirty="0" smtClean="0">
                <a:solidFill>
                  <a:schemeClr val="tx1"/>
                </a:solidFill>
                <a:latin typeface="+mn-lt"/>
              </a:rPr>
              <a:t>) </a:t>
            </a:r>
            <a:r>
              <a:rPr lang="ro-RO" sz="1800" b="1" dirty="0">
                <a:solidFill>
                  <a:schemeClr val="tx1"/>
                </a:solidFill>
                <a:latin typeface="+mn-lt"/>
              </a:rPr>
              <a:t>dintr-o ținută vestimentară scoasă din uz, pentru ca aceștia să încerce să cumpere și produsele noastre. Avem în vedere idea de a cere ulterior un preț minim pentru adulți și copii, prețul fiind încă de discutat, deoarece trebuie să ținem cont și de cheltuielile realizate.  </a:t>
            </a:r>
          </a:p>
          <a:p>
            <a:pPr marL="0" indent="0" algn="just">
              <a:buNone/>
            </a:pPr>
            <a:r>
              <a:rPr lang="ro-RO" sz="1800" b="1" dirty="0" smtClean="0">
                <a:solidFill>
                  <a:schemeClr val="tx1"/>
                </a:solidFill>
                <a:latin typeface="+mn-lt"/>
              </a:rPr>
              <a:t>Firma </a:t>
            </a:r>
            <a:r>
              <a:rPr lang="ro-RO" sz="1800" b="1" dirty="0">
                <a:solidFill>
                  <a:schemeClr val="tx1"/>
                </a:solidFill>
                <a:latin typeface="+mn-lt"/>
              </a:rPr>
              <a:t>noastră își va desfășura activitățile </a:t>
            </a:r>
            <a:r>
              <a:rPr lang="ro-RO" sz="1800" b="1" dirty="0" smtClean="0">
                <a:solidFill>
                  <a:schemeClr val="tx1"/>
                </a:solidFill>
                <a:latin typeface="+mn-lt"/>
              </a:rPr>
              <a:t>prevăzute în </a:t>
            </a:r>
          </a:p>
          <a:p>
            <a:pPr marL="0" indent="0" algn="just">
              <a:buNone/>
            </a:pPr>
            <a:r>
              <a:rPr lang="ro-RO" sz="1800" b="1" dirty="0" smtClean="0">
                <a:solidFill>
                  <a:schemeClr val="tx1"/>
                </a:solidFill>
                <a:latin typeface="+mn-lt"/>
              </a:rPr>
              <a:t>planul operațional al firmei în fișa postului și în </a:t>
            </a:r>
            <a:endParaRPr lang="en-US" sz="1800" b="1" dirty="0" smtClean="0">
              <a:solidFill>
                <a:schemeClr val="tx1"/>
              </a:solidFill>
              <a:latin typeface="+mn-lt"/>
            </a:endParaRPr>
          </a:p>
          <a:p>
            <a:pPr marL="0" indent="0" algn="just">
              <a:buNone/>
            </a:pPr>
            <a:r>
              <a:rPr lang="ro-RO" sz="1800" b="1" dirty="0" smtClean="0">
                <a:solidFill>
                  <a:schemeClr val="tx1"/>
                </a:solidFill>
                <a:latin typeface="+mn-lt"/>
              </a:rPr>
              <a:t>programul </a:t>
            </a:r>
            <a:r>
              <a:rPr lang="ro-RO" sz="1800" b="1" dirty="0">
                <a:solidFill>
                  <a:schemeClr val="tx1"/>
                </a:solidFill>
                <a:latin typeface="+mn-lt"/>
              </a:rPr>
              <a:t>de muncă al angajaților.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69"/>
          <a:stretch/>
        </p:blipFill>
        <p:spPr bwMode="auto">
          <a:xfrm>
            <a:off x="6012159" y="4797152"/>
            <a:ext cx="2670031"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619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ro-RO" sz="4000" dirty="0" smtClean="0"/>
              <a:t>Cuprins</a:t>
            </a:r>
            <a:endParaRPr lang="ro-RO" sz="4000" dirty="0"/>
          </a:p>
        </p:txBody>
      </p:sp>
      <p:sp>
        <p:nvSpPr>
          <p:cNvPr id="3" name="Content Placeholder 2"/>
          <p:cNvSpPr>
            <a:spLocks noGrp="1"/>
          </p:cNvSpPr>
          <p:nvPr>
            <p:ph idx="1"/>
          </p:nvPr>
        </p:nvSpPr>
        <p:spPr>
          <a:xfrm>
            <a:off x="395536" y="764704"/>
            <a:ext cx="8229600" cy="5760640"/>
          </a:xfrm>
        </p:spPr>
        <p:txBody>
          <a:bodyPr>
            <a:noAutofit/>
          </a:bodyPr>
          <a:lstStyle/>
          <a:p>
            <a:pPr marL="0" indent="0">
              <a:buNone/>
            </a:pPr>
            <a:endParaRPr lang="ro-RO" sz="1600" b="1" dirty="0">
              <a:solidFill>
                <a:schemeClr val="tx1"/>
              </a:solidFill>
              <a:effectLst>
                <a:outerShdw blurRad="38100" dist="38100" dir="2700000" algn="tl">
                  <a:srgbClr val="000000">
                    <a:alpha val="43137"/>
                  </a:srgbClr>
                </a:outerShdw>
              </a:effectLst>
            </a:endParaRPr>
          </a:p>
          <a:p>
            <a:r>
              <a:rPr lang="ro-RO" sz="1600" b="1" dirty="0" smtClean="0">
                <a:solidFill>
                  <a:schemeClr val="tx1"/>
                </a:solidFill>
                <a:effectLst>
                  <a:outerShdw blurRad="38100" dist="38100" dir="2700000" algn="tl">
                    <a:srgbClr val="000000">
                      <a:alpha val="43137"/>
                    </a:srgbClr>
                  </a:outerShdw>
                </a:effectLst>
              </a:rPr>
              <a:t>I. Introducere</a:t>
            </a:r>
            <a:r>
              <a:rPr lang="ro-RO" sz="1600" b="1" dirty="0">
                <a:solidFill>
                  <a:schemeClr val="tx1"/>
                </a:solidFill>
                <a:effectLst>
                  <a:outerShdw blurRad="38100" dist="38100" dir="2700000" algn="tl">
                    <a:srgbClr val="000000">
                      <a:alpha val="43137"/>
                    </a:srgbClr>
                  </a:outerShdw>
                </a:effectLst>
              </a:rPr>
              <a:t>	</a:t>
            </a:r>
          </a:p>
          <a:p>
            <a:r>
              <a:rPr lang="ro-RO" sz="1600" b="1" dirty="0">
                <a:solidFill>
                  <a:schemeClr val="tx1"/>
                </a:solidFill>
                <a:effectLst>
                  <a:outerShdw blurRad="38100" dist="38100" dir="2700000" algn="tl">
                    <a:srgbClr val="000000">
                      <a:alpha val="43137"/>
                    </a:srgbClr>
                  </a:outerShdw>
                </a:effectLst>
              </a:rPr>
              <a:t>II. Prezentarea </a:t>
            </a:r>
            <a:r>
              <a:rPr lang="ro-RO" sz="1600" b="1" dirty="0" smtClean="0">
                <a:solidFill>
                  <a:schemeClr val="tx1"/>
                </a:solidFill>
                <a:effectLst>
                  <a:outerShdw blurRad="38100" dist="38100" dir="2700000" algn="tl">
                    <a:srgbClr val="000000">
                      <a:alpha val="43137"/>
                    </a:srgbClr>
                  </a:outerShdw>
                </a:effectLst>
              </a:rPr>
              <a:t>firmei</a:t>
            </a:r>
            <a:endParaRPr lang="ro-RO" sz="1600" b="1" dirty="0">
              <a:solidFill>
                <a:schemeClr val="tx1"/>
              </a:solidFill>
              <a:effectLst>
                <a:outerShdw blurRad="38100" dist="38100" dir="2700000" algn="tl">
                  <a:srgbClr val="000000">
                    <a:alpha val="43137"/>
                  </a:srgbClr>
                </a:outerShdw>
              </a:effectLst>
            </a:endParaRPr>
          </a:p>
          <a:p>
            <a:r>
              <a:rPr lang="ro-RO" sz="1600" b="1" dirty="0" smtClean="0">
                <a:solidFill>
                  <a:schemeClr val="tx1"/>
                </a:solidFill>
                <a:effectLst>
                  <a:outerShdw blurRad="38100" dist="38100" dir="2700000" algn="tl">
                    <a:srgbClr val="000000">
                      <a:alpha val="43137"/>
                    </a:srgbClr>
                  </a:outerShdw>
                </a:effectLst>
              </a:rPr>
              <a:t>III</a:t>
            </a:r>
            <a:r>
              <a:rPr lang="ro-RO" sz="1600" b="1" dirty="0">
                <a:solidFill>
                  <a:schemeClr val="tx1"/>
                </a:solidFill>
                <a:effectLst>
                  <a:outerShdw blurRad="38100" dist="38100" dir="2700000" algn="tl">
                    <a:srgbClr val="000000">
                      <a:alpha val="43137"/>
                    </a:srgbClr>
                  </a:outerShdw>
                </a:effectLst>
              </a:rPr>
              <a:t>. Descrierea imobilului	</a:t>
            </a:r>
          </a:p>
          <a:p>
            <a:r>
              <a:rPr lang="ro-RO" sz="1600" b="1" dirty="0">
                <a:solidFill>
                  <a:schemeClr val="tx1"/>
                </a:solidFill>
                <a:effectLst>
                  <a:outerShdw blurRad="38100" dist="38100" dir="2700000" algn="tl">
                    <a:srgbClr val="000000">
                      <a:alpha val="43137"/>
                    </a:srgbClr>
                  </a:outerShdw>
                </a:effectLst>
              </a:rPr>
              <a:t>IV. Descrierea investiției	</a:t>
            </a:r>
          </a:p>
          <a:p>
            <a:r>
              <a:rPr lang="ro-RO" sz="1600" b="1" dirty="0">
                <a:solidFill>
                  <a:schemeClr val="tx1"/>
                </a:solidFill>
                <a:effectLst>
                  <a:outerShdw blurRad="38100" dist="38100" dir="2700000" algn="tl">
                    <a:srgbClr val="000000">
                      <a:alpha val="43137"/>
                    </a:srgbClr>
                  </a:outerShdw>
                </a:effectLst>
              </a:rPr>
              <a:t>V. Planul managerial	</a:t>
            </a:r>
          </a:p>
          <a:p>
            <a:r>
              <a:rPr lang="ro-RO" sz="1600" b="1" dirty="0">
                <a:solidFill>
                  <a:schemeClr val="tx1"/>
                </a:solidFill>
                <a:effectLst>
                  <a:outerShdw blurRad="38100" dist="38100" dir="2700000" algn="tl">
                    <a:srgbClr val="000000">
                      <a:alpha val="43137"/>
                    </a:srgbClr>
                  </a:outerShdw>
                </a:effectLst>
              </a:rPr>
              <a:t>VI. Prezentarea serviciilor	</a:t>
            </a:r>
          </a:p>
          <a:p>
            <a:r>
              <a:rPr lang="ro-RO" sz="1600" b="1" dirty="0">
                <a:solidFill>
                  <a:schemeClr val="tx1"/>
                </a:solidFill>
                <a:effectLst>
                  <a:outerShdw blurRad="38100" dist="38100" dir="2700000" algn="tl">
                    <a:srgbClr val="000000">
                      <a:alpha val="43137"/>
                    </a:srgbClr>
                  </a:outerShdw>
                </a:effectLst>
              </a:rPr>
              <a:t>VII. Planul de producție	</a:t>
            </a:r>
          </a:p>
          <a:p>
            <a:r>
              <a:rPr lang="ro-RO" sz="1600" b="1" dirty="0">
                <a:solidFill>
                  <a:schemeClr val="tx1"/>
                </a:solidFill>
                <a:effectLst>
                  <a:outerShdw blurRad="38100" dist="38100" dir="2700000" algn="tl">
                    <a:srgbClr val="000000">
                      <a:alpha val="43137"/>
                    </a:srgbClr>
                  </a:outerShdw>
                </a:effectLst>
              </a:rPr>
              <a:t>VIII.Desfășurarea activităților	</a:t>
            </a:r>
          </a:p>
          <a:p>
            <a:r>
              <a:rPr lang="ro-RO" sz="1600" b="1" dirty="0">
                <a:solidFill>
                  <a:schemeClr val="tx1"/>
                </a:solidFill>
                <a:effectLst>
                  <a:outerShdw blurRad="38100" dist="38100" dir="2700000" algn="tl">
                    <a:srgbClr val="000000">
                      <a:alpha val="43137"/>
                    </a:srgbClr>
                  </a:outerShdw>
                </a:effectLst>
              </a:rPr>
              <a:t>IX. Planul operațional	</a:t>
            </a:r>
          </a:p>
          <a:p>
            <a:r>
              <a:rPr lang="ro-RO" sz="1600" b="1" dirty="0">
                <a:solidFill>
                  <a:schemeClr val="tx1"/>
                </a:solidFill>
                <a:effectLst>
                  <a:outerShdw blurRad="38100" dist="38100" dir="2700000" algn="tl">
                    <a:srgbClr val="000000">
                      <a:alpha val="43137"/>
                    </a:srgbClr>
                  </a:outerShdw>
                </a:effectLst>
              </a:rPr>
              <a:t>X. Analiza pieței	</a:t>
            </a:r>
          </a:p>
          <a:p>
            <a:r>
              <a:rPr lang="ro-RO" sz="1600" b="1" dirty="0">
                <a:solidFill>
                  <a:schemeClr val="tx1"/>
                </a:solidFill>
                <a:effectLst>
                  <a:outerShdw blurRad="38100" dist="38100" dir="2700000" algn="tl">
                    <a:srgbClr val="000000">
                      <a:alpha val="43137"/>
                    </a:srgbClr>
                  </a:outerShdw>
                </a:effectLst>
              </a:rPr>
              <a:t>XI. Planul de marketing		</a:t>
            </a:r>
          </a:p>
          <a:p>
            <a:r>
              <a:rPr lang="ro-RO" sz="1600" b="1" dirty="0" smtClean="0">
                <a:solidFill>
                  <a:schemeClr val="tx1"/>
                </a:solidFill>
                <a:effectLst>
                  <a:outerShdw blurRad="38100" dist="38100" dir="2700000" algn="tl">
                    <a:srgbClr val="000000">
                      <a:alpha val="43137"/>
                    </a:srgbClr>
                  </a:outerShdw>
                </a:effectLst>
              </a:rPr>
              <a:t>XII. Planul </a:t>
            </a:r>
            <a:r>
              <a:rPr lang="ro-RO" sz="1600" b="1" dirty="0">
                <a:solidFill>
                  <a:schemeClr val="tx1"/>
                </a:solidFill>
                <a:effectLst>
                  <a:outerShdw blurRad="38100" dist="38100" dir="2700000" algn="tl">
                    <a:srgbClr val="000000">
                      <a:alpha val="43137"/>
                    </a:srgbClr>
                  </a:outerShdw>
                </a:effectLst>
              </a:rPr>
              <a:t>financiar	</a:t>
            </a:r>
          </a:p>
          <a:p>
            <a:r>
              <a:rPr lang="en-US" sz="1600" b="1" dirty="0">
                <a:solidFill>
                  <a:schemeClr val="tx1"/>
                </a:solidFill>
                <a:effectLst>
                  <a:outerShdw blurRad="38100" dist="38100" dir="2700000" algn="tl">
                    <a:srgbClr val="000000">
                      <a:alpha val="43137"/>
                    </a:srgbClr>
                  </a:outerShdw>
                </a:effectLst>
              </a:rPr>
              <a:t>A. CAPITAL</a:t>
            </a:r>
            <a:r>
              <a:rPr lang="ro-RO" sz="1600" b="1" dirty="0">
                <a:solidFill>
                  <a:schemeClr val="tx1"/>
                </a:solidFill>
                <a:effectLst>
                  <a:outerShdw blurRad="38100" dist="38100" dir="2700000" algn="tl">
                    <a:srgbClr val="000000">
                      <a:alpha val="43137"/>
                    </a:srgbClr>
                  </a:outerShdw>
                </a:effectLst>
              </a:rPr>
              <a:t>	</a:t>
            </a:r>
          </a:p>
          <a:p>
            <a:r>
              <a:rPr lang="ro-RO" sz="1600" b="1" dirty="0">
                <a:solidFill>
                  <a:schemeClr val="tx1"/>
                </a:solidFill>
                <a:effectLst>
                  <a:outerShdw blurRad="38100" dist="38100" dir="2700000" algn="tl">
                    <a:srgbClr val="000000">
                      <a:alpha val="43137"/>
                    </a:srgbClr>
                  </a:outerShdw>
                </a:effectLst>
              </a:rPr>
              <a:t>B. VENITURI	</a:t>
            </a:r>
          </a:p>
          <a:p>
            <a:r>
              <a:rPr lang="ro-RO" sz="1600" b="1" dirty="0">
                <a:solidFill>
                  <a:schemeClr val="tx1"/>
                </a:solidFill>
                <a:effectLst>
                  <a:outerShdw blurRad="38100" dist="38100" dir="2700000" algn="tl">
                    <a:srgbClr val="000000">
                      <a:alpha val="43137"/>
                    </a:srgbClr>
                  </a:outerShdw>
                </a:effectLst>
              </a:rPr>
              <a:t>C. CHELTUIELI	</a:t>
            </a:r>
          </a:p>
          <a:p>
            <a:r>
              <a:rPr lang="ro-RO" sz="1600" b="1" dirty="0">
                <a:solidFill>
                  <a:schemeClr val="tx1"/>
                </a:solidFill>
                <a:effectLst>
                  <a:outerShdw blurRad="38100" dist="38100" dir="2700000" algn="tl">
                    <a:srgbClr val="000000">
                      <a:alpha val="43137"/>
                    </a:srgbClr>
                  </a:outerShdw>
                </a:effectLst>
              </a:rPr>
              <a:t>D. COSTURI	</a:t>
            </a:r>
          </a:p>
          <a:p>
            <a:r>
              <a:rPr lang="ro-RO" sz="1600" b="1" dirty="0">
                <a:solidFill>
                  <a:schemeClr val="tx1"/>
                </a:solidFill>
                <a:effectLst>
                  <a:outerShdw blurRad="38100" dist="38100" dir="2700000" algn="tl">
                    <a:srgbClr val="000000">
                      <a:alpha val="43137"/>
                    </a:srgbClr>
                  </a:outerShdw>
                </a:effectLst>
              </a:rPr>
              <a:t>Concluzii	</a:t>
            </a:r>
          </a:p>
          <a:p>
            <a:r>
              <a:rPr lang="ro-RO" sz="1600" b="1" dirty="0">
                <a:solidFill>
                  <a:schemeClr val="tx1"/>
                </a:solidFill>
                <a:effectLst>
                  <a:outerShdw blurRad="38100" dist="38100" dir="2700000" algn="tl">
                    <a:srgbClr val="000000">
                      <a:alpha val="43137"/>
                    </a:srgbClr>
                  </a:outerShdw>
                </a:effectLst>
              </a:rPr>
              <a:t>ANEXE	</a:t>
            </a:r>
          </a:p>
          <a:p>
            <a:pPr marL="0" indent="0">
              <a:buNone/>
            </a:pPr>
            <a:endParaRPr lang="ro-RO" sz="900" b="1" dirty="0"/>
          </a:p>
        </p:txBody>
      </p:sp>
    </p:spTree>
    <p:extLst>
      <p:ext uri="{BB962C8B-B14F-4D97-AF65-F5344CB8AC3E}">
        <p14:creationId xmlns:p14="http://schemas.microsoft.com/office/powerpoint/2010/main" val="1336122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31224" cy="763488"/>
          </a:xfrm>
        </p:spPr>
        <p:txBody>
          <a:bodyPr/>
          <a:lstStyle/>
          <a:p>
            <a:r>
              <a:rPr lang="ro-RO" sz="3600" b="1" dirty="0">
                <a:effectLst/>
              </a:rPr>
              <a:t>IX. Planul </a:t>
            </a:r>
            <a:r>
              <a:rPr lang="ro-RO" sz="3600" b="1" dirty="0" smtClean="0">
                <a:effectLst/>
              </a:rPr>
              <a:t>operațional</a:t>
            </a:r>
            <a:endParaRPr lang="ro-RO" sz="3600" dirty="0"/>
          </a:p>
        </p:txBody>
      </p:sp>
      <p:sp>
        <p:nvSpPr>
          <p:cNvPr id="3" name="Content Placeholder 2"/>
          <p:cNvSpPr>
            <a:spLocks noGrp="1"/>
          </p:cNvSpPr>
          <p:nvPr>
            <p:ph idx="1"/>
          </p:nvPr>
        </p:nvSpPr>
        <p:spPr/>
        <p:txBody>
          <a:bodyPr/>
          <a:lstStyle/>
          <a:p>
            <a:pPr marL="0" indent="0">
              <a:buNone/>
            </a:pPr>
            <a:r>
              <a:rPr lang="ro-RO" dirty="0" smtClean="0"/>
              <a:t>	</a:t>
            </a:r>
            <a:endParaRPr lang="ro-RO"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80919"/>
            <a:ext cx="7776864" cy="49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1096144"/>
            <a:ext cx="7645598" cy="584775"/>
          </a:xfrm>
          <a:prstGeom prst="rect">
            <a:avLst/>
          </a:prstGeom>
        </p:spPr>
        <p:txBody>
          <a:bodyPr wrap="square">
            <a:spAutoFit/>
          </a:bodyPr>
          <a:lstStyle/>
          <a:p>
            <a:pPr algn="just"/>
            <a:r>
              <a:rPr lang="ro-RO" sz="1600" dirty="0"/>
              <a:t>Următorul plan de acțiune cuprinde activitățile inițiate de firma noastră din momentul înființării și până la momentul deschiderii oficiale, în anul 2024.</a:t>
            </a:r>
          </a:p>
        </p:txBody>
      </p:sp>
    </p:spTree>
    <p:extLst>
      <p:ext uri="{BB962C8B-B14F-4D97-AF65-F5344CB8AC3E}">
        <p14:creationId xmlns:p14="http://schemas.microsoft.com/office/powerpoint/2010/main" val="4279349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04" y="260648"/>
            <a:ext cx="8229600" cy="934936"/>
          </a:xfrm>
        </p:spPr>
        <p:txBody>
          <a:bodyPr/>
          <a:lstStyle/>
          <a:p>
            <a:r>
              <a:rPr lang="ro-RO" sz="3600" b="1" dirty="0">
                <a:effectLst/>
              </a:rPr>
              <a:t>X. Analiza </a:t>
            </a:r>
            <a:r>
              <a:rPr lang="ro-RO" sz="3600" b="1" dirty="0" smtClean="0">
                <a:effectLst/>
              </a:rPr>
              <a:t>pieței</a:t>
            </a:r>
            <a:endParaRPr lang="ro-RO" sz="3600" dirty="0"/>
          </a:p>
        </p:txBody>
      </p:sp>
      <p:sp>
        <p:nvSpPr>
          <p:cNvPr id="3" name="Content Placeholder 2"/>
          <p:cNvSpPr>
            <a:spLocks noGrp="1"/>
          </p:cNvSpPr>
          <p:nvPr>
            <p:ph idx="1"/>
          </p:nvPr>
        </p:nvSpPr>
        <p:spPr>
          <a:xfrm>
            <a:off x="107504" y="1052736"/>
            <a:ext cx="8784976" cy="5544616"/>
          </a:xfrm>
        </p:spPr>
        <p:txBody>
          <a:bodyPr numCol="2">
            <a:normAutofit fontScale="25000" lnSpcReduction="20000"/>
          </a:bodyPr>
          <a:lstStyle/>
          <a:p>
            <a:pPr marL="0" indent="0" algn="just">
              <a:buNone/>
            </a:pPr>
            <a:r>
              <a:rPr lang="ro-RO" sz="1800" b="1" dirty="0">
                <a:solidFill>
                  <a:schemeClr val="tx1"/>
                </a:solidFill>
                <a:latin typeface="+mn-lt"/>
              </a:rPr>
              <a:t>	</a:t>
            </a:r>
            <a:r>
              <a:rPr lang="ro-RO" sz="6400" b="1" dirty="0" smtClean="0">
                <a:solidFill>
                  <a:schemeClr val="tx1"/>
                </a:solidFill>
                <a:latin typeface="+mn-lt"/>
              </a:rPr>
              <a:t>Diversitatea </a:t>
            </a:r>
            <a:r>
              <a:rPr lang="ro-RO" sz="6400" b="1" dirty="0">
                <a:solidFill>
                  <a:schemeClr val="tx1"/>
                </a:solidFill>
                <a:latin typeface="+mn-lt"/>
              </a:rPr>
              <a:t>în producția în acest domeniu este dată în, general, de firmele mici și de cele de familie, care se adaptează mai ușor la schimbările de pe piață, însă practicarea oricărei forme de confecții textile presupune costuri mari, generate în principal de schimbările și trendurile lansate de marile case de modă</a:t>
            </a:r>
            <a:r>
              <a:rPr lang="ro-RO" sz="6400" b="1" dirty="0" smtClean="0">
                <a:solidFill>
                  <a:schemeClr val="tx1"/>
                </a:solidFill>
                <a:latin typeface="+mn-lt"/>
              </a:rPr>
              <a:t>.	</a:t>
            </a:r>
          </a:p>
          <a:p>
            <a:pPr marL="0" indent="0" algn="just">
              <a:buNone/>
            </a:pPr>
            <a:r>
              <a:rPr lang="ro-RO" sz="6400" b="1" dirty="0">
                <a:solidFill>
                  <a:schemeClr val="tx1"/>
                </a:solidFill>
                <a:latin typeface="+mn-lt"/>
              </a:rPr>
              <a:t>	</a:t>
            </a:r>
            <a:r>
              <a:rPr lang="ro-RO" sz="6400" b="1" dirty="0" smtClean="0">
                <a:solidFill>
                  <a:schemeClr val="tx1"/>
                </a:solidFill>
                <a:latin typeface="+mn-lt"/>
              </a:rPr>
              <a:t> </a:t>
            </a:r>
            <a:r>
              <a:rPr lang="ro-RO" sz="6400" b="1" dirty="0">
                <a:solidFill>
                  <a:schemeClr val="tx1"/>
                </a:solidFill>
                <a:latin typeface="+mn-lt"/>
              </a:rPr>
              <a:t>Aceste costuri, în continuă creștere, se reflectă atât în nivelul solicitat </a:t>
            </a:r>
            <a:r>
              <a:rPr lang="ro-RO" sz="6400" b="1" dirty="0" smtClean="0">
                <a:solidFill>
                  <a:schemeClr val="tx1"/>
                </a:solidFill>
                <a:latin typeface="+mn-lt"/>
              </a:rPr>
              <a:t>de </a:t>
            </a:r>
            <a:r>
              <a:rPr lang="ro-RO" sz="6400" b="1" dirty="0">
                <a:solidFill>
                  <a:schemeClr val="tx1"/>
                </a:solidFill>
                <a:latin typeface="+mn-lt"/>
              </a:rPr>
              <a:t>producție, cât și în prețurile pieței și reprezintă   argumentul   solid   care   stă   la   baza   nevoii   de   inovare în acest domeniu. </a:t>
            </a:r>
            <a:endParaRPr lang="ro-RO" sz="6400" b="1" dirty="0" smtClean="0">
              <a:solidFill>
                <a:schemeClr val="tx1"/>
              </a:solidFill>
              <a:latin typeface="+mn-lt"/>
            </a:endParaRPr>
          </a:p>
          <a:p>
            <a:pPr marL="0" indent="0" algn="just">
              <a:buNone/>
            </a:pPr>
            <a:r>
              <a:rPr lang="ro-RO" sz="6400" b="1" dirty="0">
                <a:solidFill>
                  <a:schemeClr val="tx1"/>
                </a:solidFill>
                <a:latin typeface="+mn-lt"/>
              </a:rPr>
              <a:t>	</a:t>
            </a:r>
            <a:r>
              <a:rPr lang="ro-RO" sz="6400" b="1" dirty="0" smtClean="0">
                <a:solidFill>
                  <a:schemeClr val="tx1"/>
                </a:solidFill>
                <a:latin typeface="+mn-lt"/>
              </a:rPr>
              <a:t>Astfel </a:t>
            </a:r>
            <a:r>
              <a:rPr lang="ro-RO" sz="6400" b="1" dirty="0">
                <a:solidFill>
                  <a:schemeClr val="tx1"/>
                </a:solidFill>
                <a:latin typeface="+mn-lt"/>
              </a:rPr>
              <a:t>ideea noastră de afacere se adresează unei nișe cu </a:t>
            </a:r>
            <a:r>
              <a:rPr lang="ro-RO" sz="6400" b="1" dirty="0" smtClean="0">
                <a:solidFill>
                  <a:schemeClr val="tx1"/>
                </a:solidFill>
                <a:latin typeface="+mn-lt"/>
              </a:rPr>
              <a:t>pot</a:t>
            </a:r>
            <a:r>
              <a:rPr lang="en-US" sz="6400" b="1" dirty="0" smtClean="0">
                <a:solidFill>
                  <a:schemeClr val="tx1"/>
                </a:solidFill>
                <a:latin typeface="+mn-lt"/>
              </a:rPr>
              <a:t>e</a:t>
            </a:r>
            <a:r>
              <a:rPr lang="ro-RO" sz="6400" b="1" dirty="0" err="1" smtClean="0">
                <a:solidFill>
                  <a:schemeClr val="tx1"/>
                </a:solidFill>
                <a:latin typeface="+mn-lt"/>
              </a:rPr>
              <a:t>nțial</a:t>
            </a:r>
            <a:r>
              <a:rPr lang="ro-RO" sz="6400" b="1" dirty="0" smtClean="0">
                <a:solidFill>
                  <a:schemeClr val="tx1"/>
                </a:solidFill>
                <a:latin typeface="+mn-lt"/>
              </a:rPr>
              <a:t> </a:t>
            </a:r>
            <a:r>
              <a:rPr lang="ro-RO" sz="6400" b="1" dirty="0">
                <a:solidFill>
                  <a:schemeClr val="tx1"/>
                </a:solidFill>
                <a:latin typeface="+mn-lt"/>
              </a:rPr>
              <a:t>deoarece cei mai mulți oameni nu alocă în aceste vremuri prea mulți bani pentru ținute vestimentare de zi sau evenimente. </a:t>
            </a:r>
          </a:p>
          <a:p>
            <a:pPr marL="0" indent="0" algn="just">
              <a:buNone/>
            </a:pPr>
            <a:r>
              <a:rPr lang="ro-RO" sz="6400" b="1" dirty="0">
                <a:solidFill>
                  <a:schemeClr val="tx1"/>
                </a:solidFill>
                <a:latin typeface="+mn-lt"/>
              </a:rPr>
              <a:t>	</a:t>
            </a:r>
            <a:r>
              <a:rPr lang="ro-RO" sz="6400" b="1" dirty="0" smtClean="0">
                <a:solidFill>
                  <a:schemeClr val="tx1"/>
                </a:solidFill>
                <a:latin typeface="+mn-lt"/>
              </a:rPr>
              <a:t>Mecanismele </a:t>
            </a:r>
            <a:r>
              <a:rPr lang="ro-RO" sz="6400" b="1" dirty="0">
                <a:solidFill>
                  <a:schemeClr val="tx1"/>
                </a:solidFill>
                <a:latin typeface="+mn-lt"/>
              </a:rPr>
              <a:t>și politicile europene încurajează deschiderea de mici ateliere în care să </a:t>
            </a:r>
            <a:r>
              <a:rPr lang="ro-RO" sz="6400" b="1" dirty="0" smtClean="0">
                <a:solidFill>
                  <a:schemeClr val="tx1"/>
                </a:solidFill>
                <a:latin typeface="+mn-lt"/>
              </a:rPr>
              <a:t>se  </a:t>
            </a:r>
            <a:r>
              <a:rPr lang="ro-RO" sz="6400" b="1" dirty="0">
                <a:solidFill>
                  <a:schemeClr val="tx1"/>
                </a:solidFill>
                <a:latin typeface="+mn-lt"/>
              </a:rPr>
              <a:t>promoveze elementele specifice, tradiționale integrate în modernismul actual din domeniul </a:t>
            </a:r>
            <a:r>
              <a:rPr lang="ro-RO" sz="6400" b="1" dirty="0" smtClean="0">
                <a:solidFill>
                  <a:schemeClr val="tx1"/>
                </a:solidFill>
                <a:latin typeface="+mn-lt"/>
              </a:rPr>
              <a:t>confecțiilor</a:t>
            </a:r>
            <a:r>
              <a:rPr lang="en-US" sz="6400" b="1" dirty="0" smtClean="0">
                <a:solidFill>
                  <a:schemeClr val="tx1"/>
                </a:solidFill>
                <a:latin typeface="+mn-lt"/>
              </a:rPr>
              <a:t>.</a:t>
            </a:r>
            <a:endParaRPr lang="ro-RO" sz="6400" b="1" dirty="0" smtClean="0">
              <a:solidFill>
                <a:schemeClr val="tx1"/>
              </a:solidFill>
              <a:latin typeface="+mn-lt"/>
            </a:endParaRPr>
          </a:p>
          <a:p>
            <a:pPr marL="0" indent="0" algn="just">
              <a:buNone/>
            </a:pPr>
            <a:r>
              <a:rPr lang="ro-RO" sz="6400" b="1" dirty="0" smtClean="0">
                <a:solidFill>
                  <a:schemeClr val="tx1"/>
                </a:solidFill>
                <a:latin typeface="+mn-lt"/>
              </a:rPr>
              <a:t>	</a:t>
            </a:r>
          </a:p>
          <a:p>
            <a:pPr marL="0" indent="0">
              <a:buNone/>
            </a:pPr>
            <a:endParaRPr lang="ro-RO" sz="4000" b="1" dirty="0" smtClean="0">
              <a:solidFill>
                <a:schemeClr val="tx1"/>
              </a:solidFill>
              <a:latin typeface="+mn-lt"/>
            </a:endParaRPr>
          </a:p>
          <a:p>
            <a:pPr marL="0" indent="0">
              <a:buNone/>
            </a:pPr>
            <a:endParaRPr lang="ro-RO" sz="4000" b="1" dirty="0">
              <a:solidFill>
                <a:schemeClr val="tx1"/>
              </a:solidFill>
              <a:latin typeface="+mn-lt"/>
            </a:endParaRPr>
          </a:p>
          <a:p>
            <a:pPr marL="0" indent="0">
              <a:buNone/>
            </a:pPr>
            <a:endParaRPr lang="ro-RO" sz="4000" b="1" dirty="0" smtClean="0">
              <a:solidFill>
                <a:schemeClr val="tx1"/>
              </a:solidFill>
              <a:latin typeface="+mn-lt"/>
            </a:endParaRPr>
          </a:p>
          <a:p>
            <a:pPr marL="0" indent="0">
              <a:buNone/>
            </a:pPr>
            <a:endParaRPr lang="ro-RO" sz="4000" b="1" dirty="0">
              <a:solidFill>
                <a:schemeClr val="tx1"/>
              </a:solidFill>
              <a:latin typeface="+mn-lt"/>
            </a:endParaRPr>
          </a:p>
          <a:p>
            <a:pPr marL="0" indent="0">
              <a:buNone/>
            </a:pPr>
            <a:endParaRPr lang="ro-RO" sz="4000" b="1" dirty="0" smtClean="0">
              <a:solidFill>
                <a:schemeClr val="tx1"/>
              </a:solidFill>
              <a:latin typeface="+mn-lt"/>
            </a:endParaRPr>
          </a:p>
          <a:p>
            <a:pPr marL="0" indent="0">
              <a:buNone/>
            </a:pPr>
            <a:r>
              <a:rPr lang="ro-RO" sz="4000" b="1" dirty="0">
                <a:solidFill>
                  <a:schemeClr val="tx1"/>
                </a:solidFill>
                <a:latin typeface="+mn-lt"/>
              </a:rPr>
              <a:t> </a:t>
            </a:r>
            <a:r>
              <a:rPr lang="ro-RO" sz="4000" b="1" dirty="0" smtClean="0">
                <a:solidFill>
                  <a:schemeClr val="tx1"/>
                </a:solidFill>
                <a:latin typeface="+mn-lt"/>
              </a:rPr>
              <a:t>                      </a:t>
            </a:r>
            <a:r>
              <a:rPr lang="en-US" sz="7200" b="1" dirty="0" smtClean="0">
                <a:solidFill>
                  <a:schemeClr val="tx1"/>
                </a:solidFill>
                <a:latin typeface="+mn-lt"/>
              </a:rPr>
              <a:t>  </a:t>
            </a:r>
            <a:r>
              <a:rPr lang="ro-RO" sz="7200" b="1" u="sng" dirty="0" smtClean="0">
                <a:solidFill>
                  <a:schemeClr val="tx1"/>
                </a:solidFill>
                <a:effectLst>
                  <a:outerShdw blurRad="38100" dist="38100" dir="2700000" algn="tl">
                    <a:srgbClr val="000000">
                      <a:alpha val="43137"/>
                    </a:srgbClr>
                  </a:outerShdw>
                </a:effectLst>
                <a:latin typeface="+mn-lt"/>
              </a:rPr>
              <a:t>Concurenții </a:t>
            </a:r>
            <a:r>
              <a:rPr lang="ro-RO" sz="7200" b="1" u="sng" dirty="0">
                <a:solidFill>
                  <a:schemeClr val="tx1"/>
                </a:solidFill>
                <a:effectLst>
                  <a:outerShdw blurRad="38100" dist="38100" dir="2700000" algn="tl">
                    <a:srgbClr val="000000">
                      <a:alpha val="43137"/>
                    </a:srgbClr>
                  </a:outerShdw>
                </a:effectLst>
                <a:latin typeface="+mn-lt"/>
              </a:rPr>
              <a:t>principali sunt</a:t>
            </a:r>
            <a:r>
              <a:rPr lang="ro-RO" sz="7200" b="1" u="sng" dirty="0" smtClean="0">
                <a:solidFill>
                  <a:schemeClr val="tx1"/>
                </a:solidFill>
                <a:effectLst>
                  <a:outerShdw blurRad="38100" dist="38100" dir="2700000" algn="tl">
                    <a:srgbClr val="000000">
                      <a:alpha val="43137"/>
                    </a:srgbClr>
                  </a:outerShdw>
                </a:effectLst>
                <a:latin typeface="+mn-lt"/>
              </a:rPr>
              <a:t>:</a:t>
            </a:r>
          </a:p>
          <a:p>
            <a:pPr marL="0" indent="0">
              <a:buNone/>
            </a:pPr>
            <a:endParaRPr lang="ro-RO" sz="7200" b="1" u="sng" dirty="0">
              <a:solidFill>
                <a:schemeClr val="tx1"/>
              </a:solidFill>
              <a:effectLst>
                <a:outerShdw blurRad="38100" dist="38100" dir="2700000" algn="tl">
                  <a:srgbClr val="000000">
                    <a:alpha val="43137"/>
                  </a:srgbClr>
                </a:outerShdw>
              </a:effectLst>
              <a:latin typeface="+mn-lt"/>
            </a:endParaRPr>
          </a:p>
          <a:p>
            <a:pPr marL="0" indent="0" algn="just">
              <a:buNone/>
            </a:pPr>
            <a:r>
              <a:rPr lang="ro-RO" sz="7200" b="1" dirty="0" smtClean="0">
                <a:solidFill>
                  <a:schemeClr val="tx1"/>
                </a:solidFill>
                <a:latin typeface="+mn-lt"/>
              </a:rPr>
              <a:t>  	1</a:t>
            </a:r>
            <a:r>
              <a:rPr lang="ro-RO" sz="7200" b="1" dirty="0">
                <a:solidFill>
                  <a:schemeClr val="tx1"/>
                </a:solidFill>
                <a:latin typeface="+mn-lt"/>
              </a:rPr>
              <a:t>. Asconf SRL Suceava</a:t>
            </a:r>
          </a:p>
          <a:p>
            <a:pPr marL="0" indent="0" algn="just">
              <a:buNone/>
            </a:pPr>
            <a:r>
              <a:rPr lang="ro-RO" sz="7200" b="1" dirty="0" smtClean="0">
                <a:solidFill>
                  <a:schemeClr val="tx1"/>
                </a:solidFill>
                <a:latin typeface="+mn-lt"/>
              </a:rPr>
              <a:t>	2</a:t>
            </a:r>
            <a:r>
              <a:rPr lang="ro-RO" sz="7200" b="1" dirty="0">
                <a:solidFill>
                  <a:schemeClr val="tx1"/>
                </a:solidFill>
                <a:latin typeface="+mn-lt"/>
              </a:rPr>
              <a:t>. Benar SRL Suceava</a:t>
            </a:r>
          </a:p>
          <a:p>
            <a:pPr marL="0" indent="0" algn="just">
              <a:buNone/>
            </a:pPr>
            <a:r>
              <a:rPr lang="ro-RO" sz="7200" b="1" dirty="0" smtClean="0">
                <a:solidFill>
                  <a:schemeClr val="tx1"/>
                </a:solidFill>
                <a:latin typeface="+mn-lt"/>
              </a:rPr>
              <a:t>	3</a:t>
            </a:r>
            <a:r>
              <a:rPr lang="ro-RO" sz="7200" b="1" dirty="0">
                <a:solidFill>
                  <a:schemeClr val="tx1"/>
                </a:solidFill>
                <a:latin typeface="+mn-lt"/>
              </a:rPr>
              <a:t>. Bucovina Tex SA </a:t>
            </a:r>
            <a:r>
              <a:rPr lang="ro-RO" sz="7200" b="1" dirty="0" err="1" smtClean="0">
                <a:solidFill>
                  <a:schemeClr val="tx1"/>
                </a:solidFill>
                <a:latin typeface="+mn-lt"/>
              </a:rPr>
              <a:t>Radauți</a:t>
            </a:r>
            <a:endParaRPr lang="ro-RO" sz="7200" b="1" dirty="0">
              <a:solidFill>
                <a:schemeClr val="tx1"/>
              </a:solidFill>
              <a:latin typeface="+mn-lt"/>
            </a:endParaRPr>
          </a:p>
          <a:p>
            <a:pPr marL="0" indent="0" algn="just">
              <a:buNone/>
            </a:pPr>
            <a:r>
              <a:rPr lang="ro-RO" sz="7200" b="1" dirty="0" smtClean="0">
                <a:solidFill>
                  <a:schemeClr val="tx1"/>
                </a:solidFill>
                <a:latin typeface="+mn-lt"/>
              </a:rPr>
              <a:t>                </a:t>
            </a:r>
            <a:r>
              <a:rPr lang="ro-RO" sz="7200" b="1" dirty="0" smtClean="0">
                <a:solidFill>
                  <a:schemeClr val="tx1"/>
                </a:solidFill>
                <a:latin typeface="+mn-lt"/>
              </a:rPr>
              <a:t>4</a:t>
            </a:r>
            <a:r>
              <a:rPr lang="ro-RO" sz="7200" b="1" dirty="0">
                <a:solidFill>
                  <a:schemeClr val="tx1"/>
                </a:solidFill>
                <a:latin typeface="+mn-lt"/>
              </a:rPr>
              <a:t>. Design Tex SRL </a:t>
            </a:r>
            <a:r>
              <a:rPr lang="ro-RO" sz="7200" b="1" dirty="0" smtClean="0">
                <a:solidFill>
                  <a:schemeClr val="tx1"/>
                </a:solidFill>
                <a:latin typeface="+mn-lt"/>
              </a:rPr>
              <a:t>Suceava</a:t>
            </a:r>
            <a:endParaRPr lang="ro-RO" sz="7200" b="1" dirty="0">
              <a:solidFill>
                <a:schemeClr val="tx1"/>
              </a:solidFill>
              <a:latin typeface="+mn-lt"/>
            </a:endParaRPr>
          </a:p>
          <a:p>
            <a:pPr marL="0" indent="0" algn="just">
              <a:buNone/>
            </a:pPr>
            <a:r>
              <a:rPr lang="ro-RO" sz="7200" b="1" dirty="0" smtClean="0">
                <a:solidFill>
                  <a:schemeClr val="tx1"/>
                </a:solidFill>
                <a:latin typeface="+mn-lt"/>
              </a:rPr>
              <a:t>                </a:t>
            </a:r>
            <a:r>
              <a:rPr lang="ro-RO" sz="7200" b="1" dirty="0" smtClean="0">
                <a:solidFill>
                  <a:schemeClr val="tx1"/>
                </a:solidFill>
                <a:latin typeface="+mn-lt"/>
              </a:rPr>
              <a:t>5</a:t>
            </a:r>
            <a:r>
              <a:rPr lang="ro-RO" sz="7200" b="1" dirty="0">
                <a:solidFill>
                  <a:schemeClr val="tx1"/>
                </a:solidFill>
                <a:latin typeface="+mn-lt"/>
              </a:rPr>
              <a:t>. Fintex SA Fălticeni	</a:t>
            </a:r>
          </a:p>
          <a:p>
            <a:pPr marL="0" indent="0" algn="just">
              <a:buNone/>
            </a:pPr>
            <a:r>
              <a:rPr lang="ro-RO" sz="7200" b="1" dirty="0" smtClean="0">
                <a:solidFill>
                  <a:schemeClr val="tx1"/>
                </a:solidFill>
                <a:latin typeface="+mn-lt"/>
              </a:rPr>
              <a:t>	6</a:t>
            </a:r>
            <a:r>
              <a:rPr lang="ro-RO" sz="7200" b="1" dirty="0">
                <a:solidFill>
                  <a:schemeClr val="tx1"/>
                </a:solidFill>
                <a:latin typeface="+mn-lt"/>
              </a:rPr>
              <a:t>. Frantex SRL Suceava	</a:t>
            </a:r>
          </a:p>
          <a:p>
            <a:pPr marL="0" indent="0" algn="just">
              <a:buNone/>
            </a:pPr>
            <a:r>
              <a:rPr lang="ro-RO" sz="7200" b="1" dirty="0" smtClean="0">
                <a:solidFill>
                  <a:schemeClr val="tx1"/>
                </a:solidFill>
                <a:latin typeface="+mn-lt"/>
              </a:rPr>
              <a:t>	7</a:t>
            </a:r>
            <a:r>
              <a:rPr lang="ro-RO" sz="7200" b="1" dirty="0">
                <a:solidFill>
                  <a:schemeClr val="tx1"/>
                </a:solidFill>
                <a:latin typeface="+mn-lt"/>
              </a:rPr>
              <a:t>. Iulia Prod SRL Suceava	</a:t>
            </a:r>
          </a:p>
          <a:p>
            <a:pPr marL="0" indent="0" algn="just">
              <a:buNone/>
            </a:pPr>
            <a:r>
              <a:rPr lang="ro-RO" sz="7200" b="1" dirty="0" smtClean="0">
                <a:solidFill>
                  <a:schemeClr val="tx1"/>
                </a:solidFill>
                <a:latin typeface="+mn-lt"/>
              </a:rPr>
              <a:t>	8. </a:t>
            </a:r>
            <a:r>
              <a:rPr lang="ro-RO" sz="7200" b="1" dirty="0">
                <a:solidFill>
                  <a:schemeClr val="tx1"/>
                </a:solidFill>
                <a:latin typeface="+mn-lt"/>
              </a:rPr>
              <a:t>Linesse Fashion SRL </a:t>
            </a:r>
            <a:r>
              <a:rPr lang="ro-RO" sz="7200" b="1" dirty="0" smtClean="0">
                <a:solidFill>
                  <a:schemeClr val="tx1"/>
                </a:solidFill>
                <a:latin typeface="+mn-lt"/>
              </a:rPr>
              <a:t>Suceava </a:t>
            </a:r>
            <a:endParaRPr lang="ro-RO" sz="7200" b="1" dirty="0" smtClean="0">
              <a:solidFill>
                <a:schemeClr val="tx1"/>
              </a:solidFill>
              <a:latin typeface="+mn-lt"/>
            </a:endParaRPr>
          </a:p>
          <a:p>
            <a:pPr marL="0" indent="0" algn="just">
              <a:buNone/>
            </a:pPr>
            <a:r>
              <a:rPr lang="ro-RO" sz="7200" b="1" dirty="0" smtClean="0">
                <a:solidFill>
                  <a:schemeClr val="tx1"/>
                </a:solidFill>
                <a:latin typeface="+mn-lt"/>
              </a:rPr>
              <a:t>	9. </a:t>
            </a:r>
            <a:r>
              <a:rPr lang="ro-RO" sz="7200" b="1" dirty="0">
                <a:solidFill>
                  <a:schemeClr val="tx1"/>
                </a:solidFill>
                <a:latin typeface="+mn-lt"/>
              </a:rPr>
              <a:t>Moda Miss SRL </a:t>
            </a:r>
            <a:r>
              <a:rPr lang="ro-RO" sz="7200" b="1" dirty="0" smtClean="0">
                <a:solidFill>
                  <a:schemeClr val="tx1"/>
                </a:solidFill>
                <a:latin typeface="+mn-lt"/>
              </a:rPr>
              <a:t>Suceava</a:t>
            </a:r>
            <a:endParaRPr lang="ro-RO" sz="7200" b="1" dirty="0">
              <a:solidFill>
                <a:schemeClr val="tx1"/>
              </a:solidFill>
              <a:latin typeface="+mn-lt"/>
            </a:endParaRPr>
          </a:p>
          <a:p>
            <a:pPr marL="0" indent="0" algn="just">
              <a:buNone/>
            </a:pPr>
            <a:r>
              <a:rPr lang="ro-RO" sz="7200" b="1" dirty="0" smtClean="0">
                <a:solidFill>
                  <a:schemeClr val="tx1"/>
                </a:solidFill>
                <a:latin typeface="+mn-lt"/>
              </a:rPr>
              <a:t>                </a:t>
            </a:r>
            <a:r>
              <a:rPr lang="ro-RO" sz="7200" b="1" dirty="0" smtClean="0">
                <a:solidFill>
                  <a:schemeClr val="tx1"/>
                </a:solidFill>
                <a:latin typeface="+mn-lt"/>
              </a:rPr>
              <a:t>10</a:t>
            </a:r>
            <a:r>
              <a:rPr lang="ro-RO" sz="7200" b="1" dirty="0" smtClean="0">
                <a:solidFill>
                  <a:schemeClr val="tx1"/>
                </a:solidFill>
                <a:latin typeface="+mn-lt"/>
              </a:rPr>
              <a:t>. </a:t>
            </a:r>
            <a:r>
              <a:rPr lang="ro-RO" sz="7200" b="1" dirty="0">
                <a:solidFill>
                  <a:schemeClr val="tx1"/>
                </a:solidFill>
                <a:latin typeface="+mn-lt"/>
              </a:rPr>
              <a:t>Socom Moda Lux </a:t>
            </a:r>
            <a:r>
              <a:rPr lang="ro-RO" sz="7200" b="1" dirty="0" smtClean="0">
                <a:solidFill>
                  <a:schemeClr val="tx1"/>
                </a:solidFill>
                <a:latin typeface="+mn-lt"/>
              </a:rPr>
              <a:t>Suceava</a:t>
            </a:r>
            <a:endParaRPr lang="ro-RO" sz="7200" b="1" dirty="0" smtClean="0">
              <a:solidFill>
                <a:schemeClr val="tx1"/>
              </a:solidFill>
              <a:latin typeface="+mn-lt"/>
            </a:endParaRPr>
          </a:p>
          <a:p>
            <a:pPr marL="0" indent="0" algn="just">
              <a:buNone/>
            </a:pPr>
            <a:r>
              <a:rPr lang="ro-RO" sz="7200" b="1" dirty="0" smtClean="0">
                <a:solidFill>
                  <a:schemeClr val="tx1"/>
                </a:solidFill>
                <a:latin typeface="+mn-lt"/>
              </a:rPr>
              <a:t>	11. </a:t>
            </a:r>
            <a:r>
              <a:rPr lang="ro-RO" sz="7200" b="1" dirty="0">
                <a:solidFill>
                  <a:schemeClr val="tx1"/>
                </a:solidFill>
                <a:latin typeface="+mn-lt"/>
              </a:rPr>
              <a:t>Star Mod SA Suceava	</a:t>
            </a:r>
          </a:p>
          <a:p>
            <a:pPr marL="0" indent="0" algn="just">
              <a:buNone/>
            </a:pPr>
            <a:r>
              <a:rPr lang="ro-RO" sz="7200" b="1" dirty="0" smtClean="0">
                <a:solidFill>
                  <a:schemeClr val="tx1"/>
                </a:solidFill>
                <a:latin typeface="+mn-lt"/>
              </a:rPr>
              <a:t>	</a:t>
            </a:r>
            <a:r>
              <a:rPr lang="ro-RO" sz="7200" b="1" dirty="0" smtClean="0">
                <a:solidFill>
                  <a:schemeClr val="tx1"/>
                </a:solidFill>
                <a:latin typeface="+mn-lt"/>
              </a:rPr>
              <a:t>1</a:t>
            </a:r>
            <a:r>
              <a:rPr lang="en-US" sz="7200" b="1" dirty="0" smtClean="0">
                <a:solidFill>
                  <a:schemeClr val="tx1"/>
                </a:solidFill>
                <a:latin typeface="+mn-lt"/>
              </a:rPr>
              <a:t>2</a:t>
            </a:r>
            <a:r>
              <a:rPr lang="ro-RO" sz="7200" b="1" dirty="0" smtClean="0">
                <a:solidFill>
                  <a:schemeClr val="tx1"/>
                </a:solidFill>
                <a:latin typeface="+mn-lt"/>
              </a:rPr>
              <a:t>. </a:t>
            </a:r>
            <a:r>
              <a:rPr lang="ro-RO" sz="7200" b="1" dirty="0">
                <a:solidFill>
                  <a:schemeClr val="tx1"/>
                </a:solidFill>
                <a:latin typeface="+mn-lt"/>
              </a:rPr>
              <a:t>JANICE SRL	</a:t>
            </a:r>
          </a:p>
          <a:p>
            <a:pPr marL="0" lvl="0" indent="0" algn="just">
              <a:buNone/>
            </a:pPr>
            <a:endParaRPr lang="ro-RO" sz="4000" b="1" dirty="0">
              <a:solidFill>
                <a:schemeClr val="tx1"/>
              </a:solidFill>
              <a:latin typeface="+mn-lt"/>
            </a:endParaRPr>
          </a:p>
          <a:p>
            <a:pPr marL="0" indent="0" algn="just">
              <a:buNone/>
            </a:pPr>
            <a:endParaRPr lang="ro-RO" sz="1600" b="1" dirty="0">
              <a:solidFill>
                <a:schemeClr val="tx1"/>
              </a:solidFill>
              <a:latin typeface="+mn-lt"/>
            </a:endParaRPr>
          </a:p>
        </p:txBody>
      </p:sp>
    </p:spTree>
    <p:extLst>
      <p:ext uri="{BB962C8B-B14F-4D97-AF65-F5344CB8AC3E}">
        <p14:creationId xmlns:p14="http://schemas.microsoft.com/office/powerpoint/2010/main" val="3591510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ro-RO" dirty="0" smtClean="0"/>
              <a:t>Furnizori </a:t>
            </a:r>
            <a:endParaRPr lang="en-US" dirty="0"/>
          </a:p>
        </p:txBody>
      </p:sp>
      <p:sp>
        <p:nvSpPr>
          <p:cNvPr id="3" name="Content Placeholder 2"/>
          <p:cNvSpPr>
            <a:spLocks noGrp="1"/>
          </p:cNvSpPr>
          <p:nvPr>
            <p:ph idx="1"/>
          </p:nvPr>
        </p:nvSpPr>
        <p:spPr>
          <a:xfrm>
            <a:off x="457200" y="836712"/>
            <a:ext cx="8229600" cy="5832648"/>
          </a:xfrm>
        </p:spPr>
        <p:txBody>
          <a:bodyPr>
            <a:normAutofit fontScale="77500" lnSpcReduction="20000"/>
          </a:bodyPr>
          <a:lstStyle/>
          <a:p>
            <a:r>
              <a:rPr lang="ro-RO" sz="2900" b="1" dirty="0" smtClean="0">
                <a:solidFill>
                  <a:schemeClr val="tx1"/>
                </a:solidFill>
              </a:rPr>
              <a:t>1</a:t>
            </a:r>
            <a:r>
              <a:rPr lang="ro-RO" sz="2900" b="1" dirty="0">
                <a:solidFill>
                  <a:schemeClr val="tx1"/>
                </a:solidFill>
              </a:rPr>
              <a:t>. Cameleon Textil SRL</a:t>
            </a:r>
            <a:endParaRPr lang="en-US" sz="2900" dirty="0">
              <a:solidFill>
                <a:schemeClr val="tx1"/>
              </a:solidFill>
            </a:endParaRPr>
          </a:p>
          <a:p>
            <a:pPr lvl="0"/>
            <a:r>
              <a:rPr lang="ro-RO" sz="2900" dirty="0">
                <a:solidFill>
                  <a:schemeClr val="tx1"/>
                </a:solidFill>
              </a:rPr>
              <a:t>Calea Borșului 38 D, Oradea 417272, România</a:t>
            </a:r>
            <a:endParaRPr lang="en-US" sz="2900" dirty="0">
              <a:solidFill>
                <a:schemeClr val="tx1"/>
              </a:solidFill>
            </a:endParaRPr>
          </a:p>
          <a:p>
            <a:r>
              <a:rPr lang="ro-RO" sz="2900" b="1" dirty="0">
                <a:solidFill>
                  <a:schemeClr val="tx1"/>
                </a:solidFill>
              </a:rPr>
              <a:t>2.Borman Industrial Textil SL</a:t>
            </a:r>
            <a:endParaRPr lang="en-US" sz="2900" dirty="0">
              <a:solidFill>
                <a:schemeClr val="tx1"/>
              </a:solidFill>
            </a:endParaRPr>
          </a:p>
          <a:p>
            <a:pPr lvl="0"/>
            <a:r>
              <a:rPr lang="ro-RO" sz="2900" dirty="0" err="1">
                <a:solidFill>
                  <a:schemeClr val="tx1"/>
                </a:solidFill>
              </a:rPr>
              <a:t>Poligono</a:t>
            </a:r>
            <a:r>
              <a:rPr lang="ro-RO" sz="2900" dirty="0">
                <a:solidFill>
                  <a:schemeClr val="tx1"/>
                </a:solidFill>
              </a:rPr>
              <a:t> Plaza, </a:t>
            </a:r>
            <a:r>
              <a:rPr lang="ro-RO" sz="2900" dirty="0" err="1">
                <a:solidFill>
                  <a:schemeClr val="tx1"/>
                </a:solidFill>
              </a:rPr>
              <a:t>Calle</a:t>
            </a:r>
            <a:r>
              <a:rPr lang="ro-RO" sz="2900" dirty="0">
                <a:solidFill>
                  <a:schemeClr val="tx1"/>
                </a:solidFill>
              </a:rPr>
              <a:t> </a:t>
            </a:r>
            <a:r>
              <a:rPr lang="ro-RO" sz="2900" dirty="0" err="1">
                <a:solidFill>
                  <a:schemeClr val="tx1"/>
                </a:solidFill>
              </a:rPr>
              <a:t>Burtina</a:t>
            </a:r>
            <a:r>
              <a:rPr lang="ro-RO" sz="2900" dirty="0">
                <a:solidFill>
                  <a:schemeClr val="tx1"/>
                </a:solidFill>
              </a:rPr>
              <a:t> </a:t>
            </a:r>
            <a:r>
              <a:rPr lang="ro-RO" sz="2900" dirty="0" smtClean="0">
                <a:solidFill>
                  <a:schemeClr val="tx1"/>
                </a:solidFill>
              </a:rPr>
              <a:t>1250197 </a:t>
            </a:r>
            <a:r>
              <a:rPr lang="ro-RO" sz="2900" dirty="0">
                <a:solidFill>
                  <a:schemeClr val="tx1"/>
                </a:solidFill>
              </a:rPr>
              <a:t>Zaragoza</a:t>
            </a:r>
            <a:endParaRPr lang="en-US" sz="2900" dirty="0">
              <a:solidFill>
                <a:schemeClr val="tx1"/>
              </a:solidFill>
            </a:endParaRPr>
          </a:p>
          <a:p>
            <a:r>
              <a:rPr lang="ro-RO" sz="2900" b="1" dirty="0">
                <a:solidFill>
                  <a:schemeClr val="tx1"/>
                </a:solidFill>
              </a:rPr>
              <a:t>3. </a:t>
            </a:r>
            <a:r>
              <a:rPr lang="ro-RO" sz="2900" b="1" dirty="0" err="1">
                <a:solidFill>
                  <a:schemeClr val="tx1"/>
                </a:solidFill>
              </a:rPr>
              <a:t>MilanoColection</a:t>
            </a:r>
            <a:r>
              <a:rPr lang="ro-RO" sz="2900" b="1" dirty="0">
                <a:solidFill>
                  <a:schemeClr val="tx1"/>
                </a:solidFill>
              </a:rPr>
              <a:t> SRL</a:t>
            </a:r>
            <a:endParaRPr lang="en-US" sz="2900" dirty="0">
              <a:solidFill>
                <a:schemeClr val="tx1"/>
              </a:solidFill>
            </a:endParaRPr>
          </a:p>
          <a:p>
            <a:pPr lvl="0"/>
            <a:r>
              <a:rPr lang="ro-RO" sz="2900" dirty="0" smtClean="0">
                <a:solidFill>
                  <a:schemeClr val="tx1"/>
                </a:solidFill>
              </a:rPr>
              <a:t>Descriere</a:t>
            </a:r>
            <a:r>
              <a:rPr lang="ro-RO" sz="2900" dirty="0">
                <a:solidFill>
                  <a:schemeClr val="tx1"/>
                </a:solidFill>
              </a:rPr>
              <a:t>:	 Producător de țesături din in și cânepă. Fire din in </a:t>
            </a:r>
            <a:r>
              <a:rPr lang="ro-RO" sz="2900" dirty="0" err="1">
                <a:solidFill>
                  <a:schemeClr val="tx1"/>
                </a:solidFill>
              </a:rPr>
              <a:t>ăi</a:t>
            </a:r>
            <a:r>
              <a:rPr lang="ro-RO" sz="2900" dirty="0">
                <a:solidFill>
                  <a:schemeClr val="tx1"/>
                </a:solidFill>
              </a:rPr>
              <a:t> cânepă. Fire din lână. </a:t>
            </a:r>
            <a:r>
              <a:rPr lang="ro-RO" sz="2900" dirty="0" err="1">
                <a:solidFill>
                  <a:schemeClr val="tx1"/>
                </a:solidFill>
              </a:rPr>
              <a:t>Producator</a:t>
            </a:r>
            <a:r>
              <a:rPr lang="ro-RO" sz="2900" dirty="0">
                <a:solidFill>
                  <a:schemeClr val="tx1"/>
                </a:solidFill>
              </a:rPr>
              <a:t> de </a:t>
            </a:r>
            <a:r>
              <a:rPr lang="ro-RO" sz="2900" dirty="0" err="1">
                <a:solidFill>
                  <a:schemeClr val="tx1"/>
                </a:solidFill>
              </a:rPr>
              <a:t>confectii</a:t>
            </a:r>
            <a:r>
              <a:rPr lang="ro-RO" sz="2900" dirty="0">
                <a:solidFill>
                  <a:schemeClr val="tx1"/>
                </a:solidFill>
              </a:rPr>
              <a:t> textile diverse.	</a:t>
            </a:r>
            <a:r>
              <a:rPr lang="ro-RO" sz="2900" dirty="0" smtClean="0">
                <a:solidFill>
                  <a:schemeClr val="tx1"/>
                </a:solidFill>
              </a:rPr>
              <a:t> </a:t>
            </a:r>
            <a:r>
              <a:rPr lang="ro-RO" sz="2900" dirty="0">
                <a:solidFill>
                  <a:schemeClr val="tx1"/>
                </a:solidFill>
              </a:rPr>
              <a:t>Strada </a:t>
            </a:r>
            <a:r>
              <a:rPr lang="ro-RO" sz="2900" dirty="0" err="1">
                <a:solidFill>
                  <a:schemeClr val="tx1"/>
                </a:solidFill>
              </a:rPr>
              <a:t>Tărăncuței</a:t>
            </a:r>
            <a:r>
              <a:rPr lang="ro-RO" sz="2900" dirty="0">
                <a:solidFill>
                  <a:schemeClr val="tx1"/>
                </a:solidFill>
              </a:rPr>
              <a:t> 19, Fălticeni, județul </a:t>
            </a:r>
            <a:r>
              <a:rPr lang="ro-RO" sz="2900" dirty="0" smtClean="0">
                <a:solidFill>
                  <a:schemeClr val="tx1"/>
                </a:solidFill>
              </a:rPr>
              <a:t>Suceava, Telefon</a:t>
            </a:r>
            <a:r>
              <a:rPr lang="ro-RO" sz="2900" dirty="0">
                <a:solidFill>
                  <a:schemeClr val="tx1"/>
                </a:solidFill>
              </a:rPr>
              <a:t>:	 0230-541.407	</a:t>
            </a:r>
            <a:endParaRPr lang="en-US" sz="2900" b="1" dirty="0">
              <a:solidFill>
                <a:schemeClr val="tx1"/>
              </a:solidFill>
            </a:endParaRPr>
          </a:p>
          <a:p>
            <a:r>
              <a:rPr lang="ro-RO" sz="2900" b="1" dirty="0">
                <a:solidFill>
                  <a:schemeClr val="tx1"/>
                </a:solidFill>
              </a:rPr>
              <a:t>4. Cooperativa Meșteșugărească </a:t>
            </a:r>
            <a:r>
              <a:rPr lang="ro-RO" sz="2900" b="1" dirty="0" err="1">
                <a:solidFill>
                  <a:schemeClr val="tx1"/>
                </a:solidFill>
              </a:rPr>
              <a:t>Comira</a:t>
            </a:r>
            <a:r>
              <a:rPr lang="ro-RO" sz="2900" b="1" dirty="0">
                <a:solidFill>
                  <a:schemeClr val="tx1"/>
                </a:solidFill>
              </a:rPr>
              <a:t> CMI - </a:t>
            </a:r>
            <a:r>
              <a:rPr lang="ro-RO" sz="2900" b="1" dirty="0" err="1">
                <a:solidFill>
                  <a:schemeClr val="tx1"/>
                </a:solidFill>
              </a:rPr>
              <a:t>Radauti</a:t>
            </a:r>
            <a:r>
              <a:rPr lang="ro-RO" sz="2900" b="1" dirty="0">
                <a:solidFill>
                  <a:schemeClr val="tx1"/>
                </a:solidFill>
              </a:rPr>
              <a:t>, Firme de croitorie din județul Suceava		</a:t>
            </a:r>
            <a:endParaRPr lang="en-US" sz="2900" dirty="0">
              <a:solidFill>
                <a:schemeClr val="tx1"/>
              </a:solidFill>
            </a:endParaRPr>
          </a:p>
          <a:p>
            <a:pPr lvl="0"/>
            <a:r>
              <a:rPr lang="ro-RO" sz="2900" dirty="0">
                <a:solidFill>
                  <a:schemeClr val="tx1"/>
                </a:solidFill>
              </a:rPr>
              <a:t> Descriere:	 Cooperație meșteșugărească și obiecte </a:t>
            </a:r>
            <a:r>
              <a:rPr lang="ro-RO" sz="2900" dirty="0" smtClean="0">
                <a:solidFill>
                  <a:schemeClr val="tx1"/>
                </a:solidFill>
              </a:rPr>
              <a:t>artizanale. Croitorie </a:t>
            </a:r>
            <a:r>
              <a:rPr lang="ro-RO" sz="2900" dirty="0">
                <a:solidFill>
                  <a:schemeClr val="tx1"/>
                </a:solidFill>
              </a:rPr>
              <a:t>și </a:t>
            </a:r>
            <a:r>
              <a:rPr lang="ro-RO" sz="2900" dirty="0" smtClean="0">
                <a:solidFill>
                  <a:schemeClr val="tx1"/>
                </a:solidFill>
              </a:rPr>
              <a:t>accesorii, Strada </a:t>
            </a:r>
            <a:r>
              <a:rPr lang="ro-RO" sz="2900" dirty="0">
                <a:solidFill>
                  <a:schemeClr val="tx1"/>
                </a:solidFill>
              </a:rPr>
              <a:t>Putnei 1, </a:t>
            </a:r>
            <a:r>
              <a:rPr lang="ro-RO" sz="2900" dirty="0" err="1">
                <a:solidFill>
                  <a:schemeClr val="tx1"/>
                </a:solidFill>
              </a:rPr>
              <a:t>Radauti</a:t>
            </a:r>
            <a:r>
              <a:rPr lang="ro-RO" sz="2900" dirty="0">
                <a:solidFill>
                  <a:schemeClr val="tx1"/>
                </a:solidFill>
              </a:rPr>
              <a:t>, </a:t>
            </a:r>
            <a:r>
              <a:rPr lang="ro-RO" sz="2900" dirty="0" err="1">
                <a:solidFill>
                  <a:schemeClr val="tx1"/>
                </a:solidFill>
              </a:rPr>
              <a:t>judetul</a:t>
            </a:r>
            <a:r>
              <a:rPr lang="ro-RO" sz="2900" dirty="0">
                <a:solidFill>
                  <a:schemeClr val="tx1"/>
                </a:solidFill>
              </a:rPr>
              <a:t> </a:t>
            </a:r>
            <a:r>
              <a:rPr lang="ro-RO" sz="2900" dirty="0" smtClean="0">
                <a:solidFill>
                  <a:schemeClr val="tx1"/>
                </a:solidFill>
              </a:rPr>
              <a:t>Suceava, Tel.</a:t>
            </a:r>
            <a:r>
              <a:rPr lang="ro-RO" sz="2900" dirty="0">
                <a:solidFill>
                  <a:schemeClr val="tx1"/>
                </a:solidFill>
              </a:rPr>
              <a:t>	 0230-561.857		</a:t>
            </a:r>
            <a:endParaRPr lang="en-US" sz="2900" dirty="0">
              <a:solidFill>
                <a:schemeClr val="tx1"/>
              </a:solidFill>
            </a:endParaRPr>
          </a:p>
          <a:p>
            <a:r>
              <a:rPr lang="ro-RO" sz="2900" b="1" dirty="0">
                <a:solidFill>
                  <a:schemeClr val="tx1"/>
                </a:solidFill>
              </a:rPr>
              <a:t>5. Cooperativa Meșteșugărească Sucevița, Firme de croitorie din județul Suceava	</a:t>
            </a:r>
            <a:endParaRPr lang="en-US" sz="2900" dirty="0">
              <a:solidFill>
                <a:schemeClr val="tx1"/>
              </a:solidFill>
            </a:endParaRPr>
          </a:p>
          <a:p>
            <a:pPr lvl="0"/>
            <a:r>
              <a:rPr lang="ro-RO" sz="2900" dirty="0">
                <a:solidFill>
                  <a:schemeClr val="tx1"/>
                </a:solidFill>
              </a:rPr>
              <a:t> Descriere: Croitorie și </a:t>
            </a:r>
            <a:r>
              <a:rPr lang="ro-RO" sz="2900" dirty="0" smtClean="0">
                <a:solidFill>
                  <a:schemeClr val="tx1"/>
                </a:solidFill>
              </a:rPr>
              <a:t>accesorii.</a:t>
            </a:r>
            <a:r>
              <a:rPr lang="ro-RO" sz="2900" dirty="0">
                <a:solidFill>
                  <a:schemeClr val="tx1"/>
                </a:solidFill>
              </a:rPr>
              <a:t> </a:t>
            </a:r>
            <a:r>
              <a:rPr lang="ro-RO" sz="2900" dirty="0" smtClean="0">
                <a:solidFill>
                  <a:schemeClr val="tx1"/>
                </a:solidFill>
              </a:rPr>
              <a:t> Strada </a:t>
            </a:r>
            <a:r>
              <a:rPr lang="ro-RO" sz="2900" dirty="0">
                <a:solidFill>
                  <a:schemeClr val="tx1"/>
                </a:solidFill>
              </a:rPr>
              <a:t>Putnei 1, </a:t>
            </a:r>
            <a:r>
              <a:rPr lang="ro-RO" sz="2900" dirty="0" err="1">
                <a:solidFill>
                  <a:schemeClr val="tx1"/>
                </a:solidFill>
              </a:rPr>
              <a:t>Radăuți</a:t>
            </a:r>
            <a:r>
              <a:rPr lang="ro-RO" sz="2900" dirty="0">
                <a:solidFill>
                  <a:schemeClr val="tx1"/>
                </a:solidFill>
              </a:rPr>
              <a:t>, județul </a:t>
            </a:r>
            <a:r>
              <a:rPr lang="ro-RO" sz="2900" dirty="0" smtClean="0">
                <a:solidFill>
                  <a:schemeClr val="tx1"/>
                </a:solidFill>
              </a:rPr>
              <a:t>Suceava, Tel. </a:t>
            </a:r>
            <a:r>
              <a:rPr lang="ro-RO" sz="2900" dirty="0">
                <a:solidFill>
                  <a:schemeClr val="tx1"/>
                </a:solidFill>
              </a:rPr>
              <a:t>0230-561.141</a:t>
            </a:r>
            <a:r>
              <a:rPr lang="ro-RO" sz="2900" dirty="0"/>
              <a:t>	</a:t>
            </a:r>
            <a:endParaRPr lang="en-US" sz="2900" dirty="0"/>
          </a:p>
          <a:p>
            <a:endParaRPr lang="en-US" dirty="0"/>
          </a:p>
        </p:txBody>
      </p:sp>
    </p:spTree>
    <p:extLst>
      <p:ext uri="{BB962C8B-B14F-4D97-AF65-F5344CB8AC3E}">
        <p14:creationId xmlns:p14="http://schemas.microsoft.com/office/powerpoint/2010/main" val="215402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5240" cy="648072"/>
          </a:xfrm>
        </p:spPr>
        <p:txBody>
          <a:bodyPr/>
          <a:lstStyle/>
          <a:p>
            <a:r>
              <a:rPr lang="ro-RO" sz="3200" b="1" dirty="0">
                <a:effectLst/>
              </a:rPr>
              <a:t>XI. Planul de </a:t>
            </a:r>
            <a:r>
              <a:rPr lang="ro-RO" sz="3200" b="1" dirty="0" smtClean="0">
                <a:effectLst/>
              </a:rPr>
              <a:t>marketing</a:t>
            </a:r>
            <a:endParaRPr lang="ro-RO" sz="3200" dirty="0"/>
          </a:p>
        </p:txBody>
      </p:sp>
      <p:sp>
        <p:nvSpPr>
          <p:cNvPr id="3" name="Content Placeholder 2"/>
          <p:cNvSpPr>
            <a:spLocks noGrp="1"/>
          </p:cNvSpPr>
          <p:nvPr>
            <p:ph idx="1"/>
          </p:nvPr>
        </p:nvSpPr>
        <p:spPr>
          <a:xfrm>
            <a:off x="457200" y="836712"/>
            <a:ext cx="8435280" cy="5904656"/>
          </a:xfrm>
        </p:spPr>
        <p:txBody>
          <a:bodyPr>
            <a:normAutofit/>
          </a:bodyPr>
          <a:lstStyle/>
          <a:p>
            <a:pPr marL="0" indent="0">
              <a:buNone/>
            </a:pPr>
            <a:r>
              <a:rPr lang="en-US" sz="1800" b="1" dirty="0" err="1">
                <a:solidFill>
                  <a:schemeClr val="tx1"/>
                </a:solidFill>
                <a:latin typeface="+mn-lt"/>
              </a:rPr>
              <a:t>Strategia</a:t>
            </a:r>
            <a:r>
              <a:rPr lang="en-US" sz="1800" b="1" dirty="0">
                <a:solidFill>
                  <a:schemeClr val="tx1"/>
                </a:solidFill>
                <a:latin typeface="+mn-lt"/>
              </a:rPr>
              <a:t> de marketing a </a:t>
            </a:r>
            <a:r>
              <a:rPr lang="en-US" sz="1800" b="1" dirty="0" err="1">
                <a:solidFill>
                  <a:schemeClr val="tx1"/>
                </a:solidFill>
                <a:latin typeface="+mn-lt"/>
              </a:rPr>
              <a:t>firmei</a:t>
            </a:r>
            <a:r>
              <a:rPr lang="en-US" sz="1800" b="1" dirty="0">
                <a:solidFill>
                  <a:schemeClr val="tx1"/>
                </a:solidFill>
                <a:latin typeface="+mn-lt"/>
              </a:rPr>
              <a:t> ARTIZEN se </a:t>
            </a:r>
            <a:r>
              <a:rPr lang="en-US" sz="1800" b="1" dirty="0" err="1">
                <a:solidFill>
                  <a:schemeClr val="tx1"/>
                </a:solidFill>
                <a:latin typeface="+mn-lt"/>
              </a:rPr>
              <a:t>bazeaz</a:t>
            </a:r>
            <a:r>
              <a:rPr lang="ro-RO" sz="1800" b="1" dirty="0">
                <a:solidFill>
                  <a:schemeClr val="tx1"/>
                </a:solidFill>
                <a:latin typeface="+mn-lt"/>
              </a:rPr>
              <a:t>ă pe o serie de linii bine definite.</a:t>
            </a:r>
            <a:endParaRPr lang="en-US" sz="1800" b="1" dirty="0">
              <a:solidFill>
                <a:schemeClr val="tx1"/>
              </a:solidFill>
              <a:latin typeface="+mn-lt"/>
            </a:endParaRPr>
          </a:p>
          <a:p>
            <a:pPr lvl="0"/>
            <a:r>
              <a:rPr lang="ro-RO" sz="1800" dirty="0">
                <a:solidFill>
                  <a:schemeClr val="tx1"/>
                </a:solidFill>
                <a:latin typeface="+mn-lt"/>
              </a:rPr>
              <a:t>Asigurarea unor servicii de primă calitate</a:t>
            </a:r>
            <a:endParaRPr lang="en-US" sz="1800" dirty="0">
              <a:solidFill>
                <a:schemeClr val="tx1"/>
              </a:solidFill>
              <a:latin typeface="+mn-lt"/>
            </a:endParaRPr>
          </a:p>
          <a:p>
            <a:pPr lvl="0"/>
            <a:r>
              <a:rPr lang="ro-RO" sz="1800" dirty="0">
                <a:solidFill>
                  <a:schemeClr val="tx1"/>
                </a:solidFill>
                <a:latin typeface="+mn-lt"/>
              </a:rPr>
              <a:t>Personal bine pregătit din punct de vedere profesional</a:t>
            </a:r>
            <a:endParaRPr lang="en-US" sz="1800" dirty="0">
              <a:solidFill>
                <a:schemeClr val="tx1"/>
              </a:solidFill>
              <a:latin typeface="+mn-lt"/>
            </a:endParaRPr>
          </a:p>
          <a:p>
            <a:pPr lvl="0"/>
            <a:r>
              <a:rPr lang="en-US" sz="1800" dirty="0" err="1">
                <a:solidFill>
                  <a:schemeClr val="tx1"/>
                </a:solidFill>
                <a:latin typeface="+mn-lt"/>
              </a:rPr>
              <a:t>Crearea</a:t>
            </a:r>
            <a:r>
              <a:rPr lang="en-US" sz="1800" dirty="0">
                <a:solidFill>
                  <a:schemeClr val="tx1"/>
                </a:solidFill>
                <a:latin typeface="+mn-lt"/>
              </a:rPr>
              <a:t> </a:t>
            </a:r>
            <a:r>
              <a:rPr lang="en-US" sz="1800" dirty="0" err="1">
                <a:solidFill>
                  <a:schemeClr val="tx1"/>
                </a:solidFill>
                <a:latin typeface="+mn-lt"/>
              </a:rPr>
              <a:t>unui</a:t>
            </a:r>
            <a:r>
              <a:rPr lang="en-US" sz="1800" dirty="0">
                <a:solidFill>
                  <a:schemeClr val="tx1"/>
                </a:solidFill>
                <a:latin typeface="+mn-lt"/>
              </a:rPr>
              <a:t> ambient </a:t>
            </a:r>
            <a:r>
              <a:rPr lang="en-US" sz="1800" dirty="0" err="1">
                <a:solidFill>
                  <a:schemeClr val="tx1"/>
                </a:solidFill>
                <a:latin typeface="+mn-lt"/>
              </a:rPr>
              <a:t>plăcut</a:t>
            </a:r>
            <a:r>
              <a:rPr lang="en-US" sz="1800" dirty="0">
                <a:solidFill>
                  <a:schemeClr val="tx1"/>
                </a:solidFill>
                <a:latin typeface="+mn-lt"/>
              </a:rPr>
              <a:t>, </a:t>
            </a:r>
            <a:r>
              <a:rPr lang="en-US" sz="1800" dirty="0" err="1">
                <a:solidFill>
                  <a:schemeClr val="tx1"/>
                </a:solidFill>
                <a:latin typeface="+mn-lt"/>
              </a:rPr>
              <a:t>în</a:t>
            </a:r>
            <a:r>
              <a:rPr lang="en-US" sz="1800" dirty="0">
                <a:solidFill>
                  <a:schemeClr val="tx1"/>
                </a:solidFill>
                <a:latin typeface="+mn-lt"/>
              </a:rPr>
              <a:t> care </a:t>
            </a:r>
            <a:r>
              <a:rPr lang="en-US" sz="1800" dirty="0" err="1">
                <a:solidFill>
                  <a:schemeClr val="tx1"/>
                </a:solidFill>
                <a:latin typeface="+mn-lt"/>
              </a:rPr>
              <a:t>clienții</a:t>
            </a:r>
            <a:r>
              <a:rPr lang="en-US" sz="1800" dirty="0">
                <a:solidFill>
                  <a:schemeClr val="tx1"/>
                </a:solidFill>
                <a:latin typeface="+mn-lt"/>
              </a:rPr>
              <a:t> </a:t>
            </a:r>
            <a:r>
              <a:rPr lang="en-US" sz="1800" dirty="0" err="1">
                <a:solidFill>
                  <a:schemeClr val="tx1"/>
                </a:solidFill>
                <a:latin typeface="+mn-lt"/>
              </a:rPr>
              <a:t>să-și</a:t>
            </a:r>
            <a:r>
              <a:rPr lang="en-US" sz="1800" dirty="0">
                <a:solidFill>
                  <a:schemeClr val="tx1"/>
                </a:solidFill>
                <a:latin typeface="+mn-lt"/>
              </a:rPr>
              <a:t> </a:t>
            </a:r>
            <a:r>
              <a:rPr lang="en-US" sz="1800" dirty="0" err="1">
                <a:solidFill>
                  <a:schemeClr val="tx1"/>
                </a:solidFill>
                <a:latin typeface="+mn-lt"/>
              </a:rPr>
              <a:t>dorească</a:t>
            </a:r>
            <a:r>
              <a:rPr lang="en-US" sz="1800" dirty="0">
                <a:solidFill>
                  <a:schemeClr val="tx1"/>
                </a:solidFill>
                <a:latin typeface="+mn-lt"/>
              </a:rPr>
              <a:t> </a:t>
            </a:r>
            <a:r>
              <a:rPr lang="en-US" sz="1800" dirty="0" err="1">
                <a:solidFill>
                  <a:schemeClr val="tx1"/>
                </a:solidFill>
                <a:latin typeface="+mn-lt"/>
              </a:rPr>
              <a:t>să</a:t>
            </a:r>
            <a:r>
              <a:rPr lang="en-US" sz="1800" dirty="0">
                <a:solidFill>
                  <a:schemeClr val="tx1"/>
                </a:solidFill>
                <a:latin typeface="+mn-lt"/>
              </a:rPr>
              <a:t> se </a:t>
            </a:r>
            <a:r>
              <a:rPr lang="en-US" sz="1800" dirty="0" err="1">
                <a:solidFill>
                  <a:schemeClr val="tx1"/>
                </a:solidFill>
                <a:latin typeface="+mn-lt"/>
              </a:rPr>
              <a:t>reîntoarcă</a:t>
            </a:r>
            <a:endParaRPr lang="en-US" sz="1800" dirty="0">
              <a:solidFill>
                <a:schemeClr val="tx1"/>
              </a:solidFill>
              <a:latin typeface="+mn-lt"/>
            </a:endParaRPr>
          </a:p>
          <a:p>
            <a:pPr lvl="0"/>
            <a:r>
              <a:rPr lang="en-US" sz="1800" dirty="0">
                <a:solidFill>
                  <a:schemeClr val="tx1"/>
                </a:solidFill>
                <a:latin typeface="+mn-lt"/>
              </a:rPr>
              <a:t> </a:t>
            </a:r>
            <a:r>
              <a:rPr lang="en-US" sz="1800" dirty="0" err="1">
                <a:solidFill>
                  <a:schemeClr val="tx1"/>
                </a:solidFill>
                <a:latin typeface="+mn-lt"/>
              </a:rPr>
              <a:t>Crearea</a:t>
            </a:r>
            <a:r>
              <a:rPr lang="en-US" sz="1800" dirty="0">
                <a:solidFill>
                  <a:schemeClr val="tx1"/>
                </a:solidFill>
                <a:latin typeface="+mn-lt"/>
              </a:rPr>
              <a:t> de </a:t>
            </a:r>
            <a:r>
              <a:rPr lang="en-US" sz="1800" dirty="0" err="1">
                <a:solidFill>
                  <a:schemeClr val="tx1"/>
                </a:solidFill>
                <a:latin typeface="+mn-lt"/>
              </a:rPr>
              <a:t>materiale</a:t>
            </a:r>
            <a:r>
              <a:rPr lang="en-US" sz="1800" dirty="0">
                <a:solidFill>
                  <a:schemeClr val="tx1"/>
                </a:solidFill>
                <a:latin typeface="+mn-lt"/>
              </a:rPr>
              <a:t> </a:t>
            </a:r>
            <a:r>
              <a:rPr lang="en-US" sz="1800" dirty="0" err="1">
                <a:solidFill>
                  <a:schemeClr val="tx1"/>
                </a:solidFill>
                <a:latin typeface="+mn-lt"/>
              </a:rPr>
              <a:t>publicitare</a:t>
            </a:r>
            <a:r>
              <a:rPr lang="en-US" sz="1800" dirty="0">
                <a:solidFill>
                  <a:schemeClr val="tx1"/>
                </a:solidFill>
                <a:latin typeface="+mn-lt"/>
              </a:rPr>
              <a:t>/informative</a:t>
            </a:r>
          </a:p>
          <a:p>
            <a:pPr lvl="0"/>
            <a:r>
              <a:rPr lang="en-US" sz="1800" dirty="0" err="1">
                <a:solidFill>
                  <a:schemeClr val="tx1"/>
                </a:solidFill>
                <a:latin typeface="+mn-lt"/>
              </a:rPr>
              <a:t>Asigurarea</a:t>
            </a:r>
            <a:r>
              <a:rPr lang="en-US" sz="1800" dirty="0">
                <a:solidFill>
                  <a:schemeClr val="tx1"/>
                </a:solidFill>
                <a:latin typeface="+mn-lt"/>
              </a:rPr>
              <a:t> </a:t>
            </a:r>
            <a:r>
              <a:rPr lang="en-US" sz="1800" dirty="0" err="1">
                <a:solidFill>
                  <a:schemeClr val="tx1"/>
                </a:solidFill>
                <a:latin typeface="+mn-lt"/>
              </a:rPr>
              <a:t>unui</a:t>
            </a:r>
            <a:r>
              <a:rPr lang="en-US" sz="1800" dirty="0">
                <a:solidFill>
                  <a:schemeClr val="tx1"/>
                </a:solidFill>
                <a:latin typeface="+mn-lt"/>
              </a:rPr>
              <a:t> </a:t>
            </a:r>
            <a:r>
              <a:rPr lang="en-US" sz="1800" dirty="0" err="1">
                <a:solidFill>
                  <a:schemeClr val="tx1"/>
                </a:solidFill>
                <a:latin typeface="+mn-lt"/>
              </a:rPr>
              <a:t>mediu</a:t>
            </a:r>
            <a:r>
              <a:rPr lang="en-US" sz="1800" dirty="0">
                <a:solidFill>
                  <a:schemeClr val="tx1"/>
                </a:solidFill>
                <a:latin typeface="+mn-lt"/>
              </a:rPr>
              <a:t> </a:t>
            </a:r>
            <a:r>
              <a:rPr lang="en-US" sz="1800" dirty="0" err="1">
                <a:solidFill>
                  <a:schemeClr val="tx1"/>
                </a:solidFill>
                <a:latin typeface="+mn-lt"/>
              </a:rPr>
              <a:t>adecvat</a:t>
            </a:r>
            <a:r>
              <a:rPr lang="en-US" sz="1800" dirty="0">
                <a:solidFill>
                  <a:schemeClr val="tx1"/>
                </a:solidFill>
                <a:latin typeface="+mn-lt"/>
              </a:rPr>
              <a:t> </a:t>
            </a:r>
            <a:r>
              <a:rPr lang="en-US" sz="1800" dirty="0" err="1">
                <a:solidFill>
                  <a:schemeClr val="tx1"/>
                </a:solidFill>
                <a:latin typeface="+mn-lt"/>
              </a:rPr>
              <a:t>pentru</a:t>
            </a:r>
            <a:r>
              <a:rPr lang="en-US" sz="1800" dirty="0">
                <a:solidFill>
                  <a:schemeClr val="tx1"/>
                </a:solidFill>
                <a:latin typeface="+mn-lt"/>
              </a:rPr>
              <a:t> </a:t>
            </a:r>
            <a:r>
              <a:rPr lang="en-US" sz="1800" dirty="0" err="1">
                <a:solidFill>
                  <a:schemeClr val="tx1"/>
                </a:solidFill>
                <a:latin typeface="+mn-lt"/>
              </a:rPr>
              <a:t>desfășurarea</a:t>
            </a:r>
            <a:r>
              <a:rPr lang="en-US" sz="1800" dirty="0">
                <a:solidFill>
                  <a:schemeClr val="tx1"/>
                </a:solidFill>
                <a:latin typeface="+mn-lt"/>
              </a:rPr>
              <a:t> </a:t>
            </a:r>
            <a:r>
              <a:rPr lang="en-US" sz="1800" dirty="0" err="1">
                <a:solidFill>
                  <a:schemeClr val="tx1"/>
                </a:solidFill>
                <a:latin typeface="+mn-lt"/>
              </a:rPr>
              <a:t>serviciilor</a:t>
            </a:r>
            <a:endParaRPr lang="en-US" sz="1800" dirty="0">
              <a:solidFill>
                <a:schemeClr val="tx1"/>
              </a:solidFill>
              <a:latin typeface="+mn-lt"/>
            </a:endParaRPr>
          </a:p>
          <a:p>
            <a:pPr lvl="0"/>
            <a:r>
              <a:rPr lang="en-US" sz="1800" dirty="0" err="1">
                <a:solidFill>
                  <a:schemeClr val="tx1"/>
                </a:solidFill>
                <a:latin typeface="+mn-lt"/>
              </a:rPr>
              <a:t>Situarea</a:t>
            </a:r>
            <a:r>
              <a:rPr lang="en-US" sz="1800" dirty="0">
                <a:solidFill>
                  <a:schemeClr val="tx1"/>
                </a:solidFill>
                <a:latin typeface="+mn-lt"/>
              </a:rPr>
              <a:t> </a:t>
            </a:r>
            <a:r>
              <a:rPr lang="en-US" sz="1800" dirty="0" err="1">
                <a:solidFill>
                  <a:schemeClr val="tx1"/>
                </a:solidFill>
                <a:latin typeface="+mn-lt"/>
              </a:rPr>
              <a:t>strategică</a:t>
            </a:r>
            <a:r>
              <a:rPr lang="en-US" sz="1800" dirty="0">
                <a:solidFill>
                  <a:schemeClr val="tx1"/>
                </a:solidFill>
                <a:latin typeface="+mn-lt"/>
              </a:rPr>
              <a:t> a </a:t>
            </a:r>
            <a:r>
              <a:rPr lang="en-US" sz="1800" dirty="0" err="1">
                <a:solidFill>
                  <a:schemeClr val="tx1"/>
                </a:solidFill>
                <a:latin typeface="+mn-lt"/>
              </a:rPr>
              <a:t>sediului</a:t>
            </a:r>
            <a:r>
              <a:rPr lang="en-US" sz="1800" dirty="0">
                <a:solidFill>
                  <a:schemeClr val="tx1"/>
                </a:solidFill>
                <a:latin typeface="+mn-lt"/>
              </a:rPr>
              <a:t> </a:t>
            </a:r>
            <a:r>
              <a:rPr lang="en-US" sz="1800" dirty="0" err="1">
                <a:solidFill>
                  <a:schemeClr val="tx1"/>
                </a:solidFill>
                <a:latin typeface="+mn-lt"/>
              </a:rPr>
              <a:t>și</a:t>
            </a:r>
            <a:r>
              <a:rPr lang="en-US" sz="1800" dirty="0">
                <a:solidFill>
                  <a:schemeClr val="tx1"/>
                </a:solidFill>
                <a:latin typeface="+mn-lt"/>
              </a:rPr>
              <a:t> </a:t>
            </a:r>
            <a:r>
              <a:rPr lang="en-US" sz="1800" dirty="0" err="1">
                <a:solidFill>
                  <a:schemeClr val="tx1"/>
                </a:solidFill>
                <a:latin typeface="+mn-lt"/>
              </a:rPr>
              <a:t>halei</a:t>
            </a:r>
            <a:r>
              <a:rPr lang="en-US" sz="1800" dirty="0">
                <a:solidFill>
                  <a:schemeClr val="tx1"/>
                </a:solidFill>
                <a:latin typeface="+mn-lt"/>
              </a:rPr>
              <a:t> de </a:t>
            </a:r>
            <a:r>
              <a:rPr lang="en-US" sz="1800" dirty="0" err="1">
                <a:solidFill>
                  <a:schemeClr val="tx1"/>
                </a:solidFill>
                <a:latin typeface="+mn-lt"/>
              </a:rPr>
              <a:t>producție</a:t>
            </a:r>
            <a:r>
              <a:rPr lang="en-US" sz="1800" dirty="0">
                <a:solidFill>
                  <a:schemeClr val="tx1"/>
                </a:solidFill>
                <a:latin typeface="+mn-lt"/>
              </a:rPr>
              <a:t> </a:t>
            </a:r>
            <a:r>
              <a:rPr lang="en-US" sz="1800" dirty="0" err="1">
                <a:solidFill>
                  <a:schemeClr val="tx1"/>
                </a:solidFill>
                <a:latin typeface="+mn-lt"/>
              </a:rPr>
              <a:t>în</a:t>
            </a:r>
            <a:r>
              <a:rPr lang="en-US" sz="1800" dirty="0">
                <a:solidFill>
                  <a:schemeClr val="tx1"/>
                </a:solidFill>
                <a:latin typeface="+mn-lt"/>
              </a:rPr>
              <a:t> </a:t>
            </a:r>
            <a:r>
              <a:rPr lang="en-US" sz="1800" dirty="0" err="1">
                <a:solidFill>
                  <a:schemeClr val="tx1"/>
                </a:solidFill>
                <a:latin typeface="+mn-lt"/>
              </a:rPr>
              <a:t>județul</a:t>
            </a:r>
            <a:r>
              <a:rPr lang="en-US" sz="1800" dirty="0">
                <a:solidFill>
                  <a:schemeClr val="tx1"/>
                </a:solidFill>
                <a:latin typeface="+mn-lt"/>
              </a:rPr>
              <a:t> </a:t>
            </a:r>
            <a:r>
              <a:rPr lang="en-US" sz="1800" dirty="0" err="1">
                <a:solidFill>
                  <a:schemeClr val="tx1"/>
                </a:solidFill>
                <a:latin typeface="+mn-lt"/>
              </a:rPr>
              <a:t>Suceava</a:t>
            </a:r>
            <a:r>
              <a:rPr lang="en-US" sz="1800" dirty="0">
                <a:solidFill>
                  <a:schemeClr val="tx1"/>
                </a:solidFill>
                <a:latin typeface="+mn-lt"/>
              </a:rPr>
              <a:t>  </a:t>
            </a:r>
          </a:p>
          <a:p>
            <a:pPr lvl="0"/>
            <a:r>
              <a:rPr lang="en-US" sz="1800" dirty="0">
                <a:solidFill>
                  <a:schemeClr val="tx1"/>
                </a:solidFill>
                <a:latin typeface="+mn-lt"/>
              </a:rPr>
              <a:t>Target-</a:t>
            </a:r>
            <a:r>
              <a:rPr lang="en-US" sz="1800" dirty="0" err="1">
                <a:solidFill>
                  <a:schemeClr val="tx1"/>
                </a:solidFill>
                <a:latin typeface="+mn-lt"/>
              </a:rPr>
              <a:t>ul</a:t>
            </a:r>
            <a:r>
              <a:rPr lang="en-US" sz="1800" dirty="0">
                <a:solidFill>
                  <a:schemeClr val="tx1"/>
                </a:solidFill>
                <a:latin typeface="+mn-lt"/>
              </a:rPr>
              <a:t> </a:t>
            </a:r>
            <a:r>
              <a:rPr lang="en-US" sz="1800" dirty="0" err="1">
                <a:solidFill>
                  <a:schemeClr val="tx1"/>
                </a:solidFill>
                <a:latin typeface="+mn-lt"/>
              </a:rPr>
              <a:t>țintă</a:t>
            </a:r>
            <a:r>
              <a:rPr lang="en-US" sz="1800" dirty="0">
                <a:solidFill>
                  <a:schemeClr val="tx1"/>
                </a:solidFill>
                <a:latin typeface="+mn-lt"/>
              </a:rPr>
              <a:t> </a:t>
            </a:r>
            <a:r>
              <a:rPr lang="en-US" sz="1800" dirty="0" err="1">
                <a:solidFill>
                  <a:schemeClr val="tx1"/>
                </a:solidFill>
                <a:latin typeface="+mn-lt"/>
              </a:rPr>
              <a:t>este</a:t>
            </a:r>
            <a:r>
              <a:rPr lang="en-US" sz="1800" dirty="0">
                <a:solidFill>
                  <a:schemeClr val="tx1"/>
                </a:solidFill>
                <a:latin typeface="+mn-lt"/>
              </a:rPr>
              <a:t> predominant</a:t>
            </a:r>
          </a:p>
          <a:p>
            <a:pPr lvl="0"/>
            <a:r>
              <a:rPr lang="en-US" sz="1800" dirty="0" err="1">
                <a:solidFill>
                  <a:schemeClr val="tx1"/>
                </a:solidFill>
                <a:latin typeface="+mn-lt"/>
              </a:rPr>
              <a:t>Accesibilitatea</a:t>
            </a:r>
            <a:r>
              <a:rPr lang="en-US" sz="1800" dirty="0">
                <a:solidFill>
                  <a:schemeClr val="tx1"/>
                </a:solidFill>
                <a:latin typeface="+mn-lt"/>
              </a:rPr>
              <a:t> </a:t>
            </a:r>
            <a:r>
              <a:rPr lang="en-US" sz="1800" dirty="0" err="1" smtClean="0">
                <a:solidFill>
                  <a:schemeClr val="tx1"/>
                </a:solidFill>
                <a:latin typeface="+mn-lt"/>
              </a:rPr>
              <a:t>produselor</a:t>
            </a:r>
            <a:r>
              <a:rPr lang="ro-RO" sz="1800" b="1" dirty="0">
                <a:solidFill>
                  <a:schemeClr val="tx1"/>
                </a:solidFill>
                <a:latin typeface="+mn-lt"/>
              </a:rPr>
              <a:t>	</a:t>
            </a:r>
            <a:endParaRPr lang="ro-RO" sz="1800" b="1" dirty="0" smtClean="0">
              <a:solidFill>
                <a:schemeClr val="tx1"/>
              </a:solidFill>
              <a:latin typeface="+mn-lt"/>
            </a:endParaRPr>
          </a:p>
          <a:p>
            <a:pPr marL="0" indent="0" algn="just">
              <a:buNone/>
            </a:pPr>
            <a:r>
              <a:rPr lang="en-US" sz="1800" b="1" dirty="0" err="1" smtClean="0">
                <a:solidFill>
                  <a:schemeClr val="tx1"/>
                </a:solidFill>
                <a:latin typeface="+mn-lt"/>
              </a:rPr>
              <a:t>Politica</a:t>
            </a:r>
            <a:r>
              <a:rPr lang="en-US" sz="1800" b="1" dirty="0" smtClean="0">
                <a:solidFill>
                  <a:schemeClr val="tx1"/>
                </a:solidFill>
                <a:latin typeface="+mn-lt"/>
              </a:rPr>
              <a:t> </a:t>
            </a:r>
            <a:r>
              <a:rPr lang="en-US" sz="1800" b="1" dirty="0">
                <a:solidFill>
                  <a:schemeClr val="tx1"/>
                </a:solidFill>
                <a:latin typeface="+mn-lt"/>
              </a:rPr>
              <a:t>de pre</a:t>
            </a:r>
            <a:r>
              <a:rPr lang="ro-RO" sz="1800" b="1" dirty="0">
                <a:solidFill>
                  <a:schemeClr val="tx1"/>
                </a:solidFill>
                <a:latin typeface="+mn-lt"/>
              </a:rPr>
              <a:t>ț </a:t>
            </a:r>
            <a:r>
              <a:rPr lang="ro-RO" sz="1800" b="1" dirty="0" smtClean="0">
                <a:solidFill>
                  <a:schemeClr val="tx1"/>
                </a:solidFill>
                <a:latin typeface="+mn-lt"/>
              </a:rPr>
              <a:t>va fi </a:t>
            </a:r>
            <a:r>
              <a:rPr lang="it-IT" sz="1800" dirty="0" smtClean="0">
                <a:solidFill>
                  <a:schemeClr val="tx1"/>
                </a:solidFill>
                <a:latin typeface="+mn-lt"/>
              </a:rPr>
              <a:t>orientat</a:t>
            </a:r>
            <a:r>
              <a:rPr lang="ro-RO" sz="1800" dirty="0" smtClean="0">
                <a:solidFill>
                  <a:schemeClr val="tx1"/>
                </a:solidFill>
                <a:latin typeface="+mn-lt"/>
              </a:rPr>
              <a:t>ă</a:t>
            </a:r>
            <a:r>
              <a:rPr lang="it-IT" sz="1800" dirty="0" smtClean="0">
                <a:solidFill>
                  <a:schemeClr val="tx1"/>
                </a:solidFill>
                <a:latin typeface="+mn-lt"/>
              </a:rPr>
              <a:t> </a:t>
            </a:r>
            <a:r>
              <a:rPr lang="it-IT" sz="1800" dirty="0">
                <a:solidFill>
                  <a:schemeClr val="tx1"/>
                </a:solidFill>
                <a:latin typeface="+mn-lt"/>
              </a:rPr>
              <a:t>către cerere </a:t>
            </a:r>
            <a:r>
              <a:rPr lang="it-IT" sz="1800" dirty="0" smtClean="0">
                <a:solidFill>
                  <a:schemeClr val="tx1"/>
                </a:solidFill>
                <a:latin typeface="+mn-lt"/>
              </a:rPr>
              <a:t>prin </a:t>
            </a:r>
            <a:r>
              <a:rPr lang="it-IT" sz="1800" dirty="0">
                <a:solidFill>
                  <a:schemeClr val="tx1"/>
                </a:solidFill>
                <a:latin typeface="+mn-lt"/>
              </a:rPr>
              <a:t>dependenţa preţului de elasticitatea cererii, de comportamentul cumpărătorilor la variaţia preţului, de relaţiile preţ-calitate şi preţ-ciclu de viaţă al produselor, precum şi de alte aspecte ale cererii</a:t>
            </a:r>
            <a:r>
              <a:rPr lang="it-IT" sz="1800" dirty="0" smtClean="0">
                <a:solidFill>
                  <a:schemeClr val="tx1"/>
                </a:solidFill>
                <a:latin typeface="+mn-lt"/>
              </a:rPr>
              <a:t>.</a:t>
            </a:r>
            <a:endParaRPr lang="ro-RO" sz="1800" dirty="0" smtClean="0">
              <a:solidFill>
                <a:schemeClr val="tx1"/>
              </a:solidFill>
              <a:latin typeface="+mn-lt"/>
            </a:endParaRPr>
          </a:p>
          <a:p>
            <a:pPr marL="0" indent="0" algn="just">
              <a:buNone/>
            </a:pPr>
            <a:r>
              <a:rPr lang="it-IT" sz="1800" dirty="0" smtClean="0">
                <a:solidFill>
                  <a:schemeClr val="tx1"/>
                </a:solidFill>
                <a:latin typeface="+mn-lt"/>
              </a:rPr>
              <a:t>Strategia </a:t>
            </a:r>
            <a:r>
              <a:rPr lang="it-IT" sz="1800" dirty="0">
                <a:solidFill>
                  <a:schemeClr val="tx1"/>
                </a:solidFill>
                <a:latin typeface="+mn-lt"/>
              </a:rPr>
              <a:t>preţului orientat către </a:t>
            </a:r>
            <a:r>
              <a:rPr lang="it-IT" sz="1800" dirty="0" smtClean="0">
                <a:solidFill>
                  <a:schemeClr val="tx1"/>
                </a:solidFill>
                <a:latin typeface="+mn-lt"/>
              </a:rPr>
              <a:t>concurenţi</a:t>
            </a:r>
            <a:r>
              <a:rPr lang="ro-RO" sz="1800" dirty="0" smtClean="0">
                <a:solidFill>
                  <a:schemeClr val="tx1"/>
                </a:solidFill>
                <a:latin typeface="+mn-lt"/>
              </a:rPr>
              <a:t> </a:t>
            </a:r>
            <a:r>
              <a:rPr lang="it-IT" sz="1800" dirty="0" smtClean="0">
                <a:solidFill>
                  <a:schemeClr val="tx1"/>
                </a:solidFill>
                <a:latin typeface="+mn-lt"/>
              </a:rPr>
              <a:t>- </a:t>
            </a:r>
            <a:r>
              <a:rPr lang="it-IT" sz="1800" dirty="0">
                <a:solidFill>
                  <a:schemeClr val="tx1"/>
                </a:solidFill>
                <a:latin typeface="+mn-lt"/>
              </a:rPr>
              <a:t>se caracterizează prin stabilirea preţurilor în dependenţă de a concurenţilor existenţi, dar totodată ţinând seama şi de costuri, astfel vom tinde să </a:t>
            </a:r>
            <a:r>
              <a:rPr lang="it-IT" sz="1800" dirty="0" smtClean="0">
                <a:solidFill>
                  <a:schemeClr val="tx1"/>
                </a:solidFill>
                <a:latin typeface="+mn-lt"/>
              </a:rPr>
              <a:t>face</a:t>
            </a:r>
            <a:r>
              <a:rPr lang="ro-RO" sz="1800" dirty="0" smtClean="0">
                <a:solidFill>
                  <a:schemeClr val="tx1"/>
                </a:solidFill>
                <a:latin typeface="+mn-lt"/>
              </a:rPr>
              <a:t>m</a:t>
            </a:r>
            <a:r>
              <a:rPr lang="it-IT" sz="1800" dirty="0" smtClean="0">
                <a:solidFill>
                  <a:schemeClr val="tx1"/>
                </a:solidFill>
                <a:latin typeface="+mn-lt"/>
              </a:rPr>
              <a:t> </a:t>
            </a:r>
            <a:r>
              <a:rPr lang="it-IT" sz="1800" dirty="0">
                <a:solidFill>
                  <a:schemeClr val="tx1"/>
                </a:solidFill>
                <a:latin typeface="+mn-lt"/>
              </a:rPr>
              <a:t>cât mai dificilă compararea preţurilor </a:t>
            </a:r>
            <a:r>
              <a:rPr lang="it-IT" sz="1800" dirty="0" smtClean="0">
                <a:solidFill>
                  <a:schemeClr val="tx1"/>
                </a:solidFill>
                <a:latin typeface="+mn-lt"/>
              </a:rPr>
              <a:t>p, </a:t>
            </a:r>
            <a:r>
              <a:rPr lang="it-IT" sz="1800" dirty="0">
                <a:solidFill>
                  <a:schemeClr val="tx1"/>
                </a:solidFill>
                <a:latin typeface="+mn-lt"/>
              </a:rPr>
              <a:t>diversificarea produselor cu ajutorul unor inovaţii minore. </a:t>
            </a:r>
            <a:endParaRPr lang="en-US" sz="1800" dirty="0">
              <a:solidFill>
                <a:schemeClr val="tx1"/>
              </a:solidFill>
              <a:latin typeface="+mn-lt"/>
            </a:endParaRPr>
          </a:p>
          <a:p>
            <a:pPr marL="0" indent="0" algn="just">
              <a:buNone/>
            </a:pPr>
            <a:endParaRPr lang="ro-RO" sz="1800" dirty="0">
              <a:solidFill>
                <a:schemeClr val="tx1"/>
              </a:solidFill>
              <a:latin typeface="+mn-lt"/>
            </a:endParaRPr>
          </a:p>
        </p:txBody>
      </p:sp>
    </p:spTree>
    <p:extLst>
      <p:ext uri="{BB962C8B-B14F-4D97-AF65-F5344CB8AC3E}">
        <p14:creationId xmlns:p14="http://schemas.microsoft.com/office/powerpoint/2010/main" val="2039172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3924"/>
          </a:xfrm>
        </p:spPr>
        <p:txBody>
          <a:bodyPr/>
          <a:lstStyle/>
          <a:p>
            <a:r>
              <a:rPr lang="ro-RO" sz="4400" dirty="0" smtClean="0"/>
              <a:t>Clienții</a:t>
            </a:r>
            <a:endParaRPr lang="en-US" sz="4400" dirty="0"/>
          </a:p>
        </p:txBody>
      </p:sp>
      <p:sp>
        <p:nvSpPr>
          <p:cNvPr id="3" name="Content Placeholder 2"/>
          <p:cNvSpPr>
            <a:spLocks noGrp="1"/>
          </p:cNvSpPr>
          <p:nvPr>
            <p:ph idx="1"/>
          </p:nvPr>
        </p:nvSpPr>
        <p:spPr>
          <a:xfrm>
            <a:off x="457200" y="1056580"/>
            <a:ext cx="8229600" cy="5801420"/>
          </a:xfrm>
        </p:spPr>
        <p:txBody>
          <a:bodyPr/>
          <a:lstStyle/>
          <a:p>
            <a:r>
              <a:rPr lang="ro-RO" b="1" dirty="0">
                <a:solidFill>
                  <a:schemeClr val="tx1"/>
                </a:solidFill>
              </a:rPr>
              <a:t>Segmentul țintă </a:t>
            </a:r>
            <a:r>
              <a:rPr lang="ro-RO" dirty="0">
                <a:solidFill>
                  <a:schemeClr val="tx1"/>
                </a:solidFill>
              </a:rPr>
              <a:t>este reprezentat de persoanele de toate grupele de vârstă - de la copii la adulți, până la vârstnici cu venituri </a:t>
            </a:r>
            <a:r>
              <a:rPr lang="ro-RO" dirty="0" smtClean="0">
                <a:solidFill>
                  <a:schemeClr val="tx1"/>
                </a:solidFill>
              </a:rPr>
              <a:t>medii</a:t>
            </a:r>
            <a:r>
              <a:rPr lang="ro-RO" dirty="0">
                <a:solidFill>
                  <a:schemeClr val="tx1"/>
                </a:solidFill>
              </a:rPr>
              <a:t> </a:t>
            </a:r>
            <a:r>
              <a:rPr lang="ro-RO" dirty="0" smtClean="0">
                <a:solidFill>
                  <a:schemeClr val="tx1"/>
                </a:solidFill>
              </a:rPr>
              <a:t>și nu numai.</a:t>
            </a:r>
          </a:p>
          <a:p>
            <a:endParaRPr lang="ro-RO" b="1" dirty="0" smtClean="0">
              <a:solidFill>
                <a:schemeClr val="tx1"/>
              </a:solidFill>
            </a:endParaRPr>
          </a:p>
          <a:p>
            <a:r>
              <a:rPr lang="ro-RO" b="1" dirty="0">
                <a:solidFill>
                  <a:schemeClr val="tx1"/>
                </a:solidFill>
              </a:rPr>
              <a:t>Pentru a îndeplini toate nevoile clienților, suntem dispuși să îmbunătățim mereu relația dintre firmă și clienți. </a:t>
            </a:r>
            <a:endParaRPr lang="ro-RO" b="1" dirty="0" smtClean="0">
              <a:solidFill>
                <a:schemeClr val="tx1"/>
              </a:solidFill>
            </a:endParaRPr>
          </a:p>
          <a:p>
            <a:r>
              <a:rPr lang="ro-RO" b="1" dirty="0" smtClean="0">
                <a:solidFill>
                  <a:schemeClr val="tx1"/>
                </a:solidFill>
              </a:rPr>
              <a:t>Așteptăm </a:t>
            </a:r>
            <a:r>
              <a:rPr lang="ro-RO" b="1" dirty="0">
                <a:solidFill>
                  <a:schemeClr val="tx1"/>
                </a:solidFill>
              </a:rPr>
              <a:t>recenzii și sugestii din partea lor pe toate platformele noastre sociale.  </a:t>
            </a:r>
            <a:endParaRPr lang="en-US" b="1" dirty="0">
              <a:solidFill>
                <a:schemeClr val="tx1"/>
              </a:solidFill>
            </a:endParaRPr>
          </a:p>
          <a:p>
            <a:pPr marL="0" indent="0">
              <a:buNone/>
            </a:pPr>
            <a:r>
              <a:rPr lang="ro-RO" dirty="0" smtClean="0">
                <a:solidFill>
                  <a:schemeClr val="tx1"/>
                </a:solidFill>
              </a:rPr>
              <a:t> </a:t>
            </a:r>
            <a:endParaRPr lang="en-US"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869160"/>
            <a:ext cx="3682752" cy="1704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64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ro-RO" dirty="0" smtClean="0"/>
              <a:t>Promovarea afacerii</a:t>
            </a:r>
            <a:endParaRPr lang="en-US" dirty="0"/>
          </a:p>
        </p:txBody>
      </p:sp>
      <p:sp>
        <p:nvSpPr>
          <p:cNvPr id="3" name="Content Placeholder 2"/>
          <p:cNvSpPr>
            <a:spLocks noGrp="1"/>
          </p:cNvSpPr>
          <p:nvPr>
            <p:ph idx="1"/>
          </p:nvPr>
        </p:nvSpPr>
        <p:spPr>
          <a:xfrm>
            <a:off x="457200" y="1124744"/>
            <a:ext cx="8229600" cy="5544616"/>
          </a:xfrm>
        </p:spPr>
        <p:txBody>
          <a:bodyPr>
            <a:normAutofit lnSpcReduction="10000"/>
          </a:bodyPr>
          <a:lstStyle/>
          <a:p>
            <a:r>
              <a:rPr lang="ro-RO" dirty="0">
                <a:solidFill>
                  <a:schemeClr val="tx1"/>
                </a:solidFill>
              </a:rPr>
              <a:t>Ideile noastre creative de afaceri se bazează pe </a:t>
            </a:r>
            <a:r>
              <a:rPr lang="ro-RO" b="1" dirty="0">
                <a:solidFill>
                  <a:schemeClr val="tx1"/>
                </a:solidFill>
              </a:rPr>
              <a:t>campanii de publicitate trăsnite.</a:t>
            </a:r>
            <a:r>
              <a:rPr lang="ro-RO" dirty="0">
                <a:solidFill>
                  <a:schemeClr val="tx1"/>
                </a:solidFill>
              </a:rPr>
              <a:t> Motivul este simplu. Ce aspecte ne captează atenția mai mult decât cele care ne smulg măcar un zâmbet, dacă nu ne amuză? De exemplu, însăși denumirea firmei ARTIZEN amuză – cumva te îmbraci pentru a fi ZEN ? </a:t>
            </a:r>
            <a:r>
              <a:rPr lang="ro-RO" dirty="0" smtClean="0">
                <a:solidFill>
                  <a:schemeClr val="tx1"/>
                </a:solidFill>
              </a:rPr>
              <a:t>Acest </a:t>
            </a:r>
            <a:r>
              <a:rPr lang="ro-RO" dirty="0">
                <a:solidFill>
                  <a:schemeClr val="tx1"/>
                </a:solidFill>
              </a:rPr>
              <a:t>fapt poate capta/îndrepta atenția spre </a:t>
            </a:r>
            <a:r>
              <a:rPr lang="ro-RO" dirty="0" smtClean="0">
                <a:solidFill>
                  <a:schemeClr val="tx1"/>
                </a:solidFill>
              </a:rPr>
              <a:t>noi</a:t>
            </a:r>
          </a:p>
          <a:p>
            <a:endParaRPr lang="ro-RO" dirty="0" smtClean="0">
              <a:solidFill>
                <a:schemeClr val="tx1"/>
              </a:solidFill>
            </a:endParaRPr>
          </a:p>
          <a:p>
            <a:r>
              <a:rPr lang="ro-RO" dirty="0">
                <a:solidFill>
                  <a:schemeClr val="tx1"/>
                </a:solidFill>
              </a:rPr>
              <a:t>Firma va utiliza în vederea promovării produselor panouri pe care se vor amplasa mesaje </a:t>
            </a:r>
            <a:r>
              <a:rPr lang="ro-RO" dirty="0" smtClean="0">
                <a:solidFill>
                  <a:schemeClr val="tx1"/>
                </a:solidFill>
              </a:rPr>
              <a:t>publicitare</a:t>
            </a:r>
          </a:p>
          <a:p>
            <a:r>
              <a:rPr lang="ro-RO" dirty="0">
                <a:solidFill>
                  <a:schemeClr val="tx1"/>
                </a:solidFill>
              </a:rPr>
              <a:t>Tipul de reclamă folosit va fi difuzarea </a:t>
            </a:r>
            <a:r>
              <a:rPr lang="ro-RO" dirty="0" err="1">
                <a:solidFill>
                  <a:schemeClr val="tx1"/>
                </a:solidFill>
              </a:rPr>
              <a:t>publicităţii</a:t>
            </a:r>
            <a:r>
              <a:rPr lang="ro-RO" dirty="0">
                <a:solidFill>
                  <a:schemeClr val="tx1"/>
                </a:solidFill>
              </a:rPr>
              <a:t> la </a:t>
            </a:r>
            <a:r>
              <a:rPr lang="ro-RO" dirty="0" smtClean="0">
                <a:solidFill>
                  <a:schemeClr val="tx1"/>
                </a:solidFill>
              </a:rPr>
              <a:t>radio</a:t>
            </a:r>
          </a:p>
          <a:p>
            <a:endParaRPr lang="ro-RO" dirty="0" smtClean="0">
              <a:solidFill>
                <a:schemeClr val="tx1"/>
              </a:solidFill>
            </a:endParaRPr>
          </a:p>
          <a:p>
            <a:r>
              <a:rPr lang="ro-RO" dirty="0" smtClean="0">
                <a:solidFill>
                  <a:schemeClr val="tx1"/>
                </a:solidFill>
              </a:rPr>
              <a:t>Folosirea  mijloacelor </a:t>
            </a:r>
            <a:r>
              <a:rPr lang="ro-RO" dirty="0">
                <a:solidFill>
                  <a:schemeClr val="tx1"/>
                </a:solidFill>
              </a:rPr>
              <a:t>de informare </a:t>
            </a:r>
            <a:r>
              <a:rPr lang="ro-RO" dirty="0" smtClean="0">
                <a:solidFill>
                  <a:schemeClr val="tx1"/>
                </a:solidFill>
              </a:rPr>
              <a:t>de tip „Print</a:t>
            </a:r>
            <a:r>
              <a:rPr lang="ro-RO" dirty="0">
                <a:solidFill>
                  <a:schemeClr val="tx1"/>
                </a:solidFill>
              </a:rPr>
              <a:t>” (media printată, tipărită). </a:t>
            </a:r>
            <a:endParaRPr lang="en-US" dirty="0">
              <a:solidFill>
                <a:schemeClr val="tx1"/>
              </a:solidFill>
            </a:endParaRPr>
          </a:p>
        </p:txBody>
      </p:sp>
    </p:spTree>
    <p:extLst>
      <p:ext uri="{BB962C8B-B14F-4D97-AF65-F5344CB8AC3E}">
        <p14:creationId xmlns:p14="http://schemas.microsoft.com/office/powerpoint/2010/main" val="447932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579296" cy="6126163"/>
          </a:xfrm>
        </p:spPr>
        <p:txBody>
          <a:bodyPr/>
          <a:lstStyle/>
          <a:p>
            <a:pPr marL="0" indent="0">
              <a:buNone/>
            </a:pPr>
            <a:r>
              <a:rPr lang="ro-RO" dirty="0"/>
              <a:t> </a:t>
            </a:r>
          </a:p>
          <a:p>
            <a:pPr marL="0" indent="0">
              <a:buNone/>
            </a:pPr>
            <a:r>
              <a:rPr lang="ro-RO" sz="2000" dirty="0">
                <a:solidFill>
                  <a:schemeClr val="tx1"/>
                </a:solidFill>
                <a:effectLst>
                  <a:outerShdw blurRad="38100" dist="38100" dir="2700000" algn="tl">
                    <a:srgbClr val="000000">
                      <a:alpha val="43137"/>
                    </a:srgbClr>
                  </a:outerShdw>
                </a:effectLst>
                <a:latin typeface="Palatino Linotype" pitchFamily="18" charset="0"/>
              </a:rPr>
              <a:t>MODALITĂȚI DE </a:t>
            </a:r>
            <a:r>
              <a:rPr lang="ro-RO" sz="2000" dirty="0" smtClean="0">
                <a:solidFill>
                  <a:schemeClr val="tx1"/>
                </a:solidFill>
                <a:effectLst>
                  <a:outerShdw blurRad="38100" dist="38100" dir="2700000" algn="tl">
                    <a:srgbClr val="000000">
                      <a:alpha val="43137"/>
                    </a:srgbClr>
                  </a:outerShdw>
                </a:effectLst>
                <a:latin typeface="Palatino Linotype" pitchFamily="18" charset="0"/>
              </a:rPr>
              <a:t>PROMOVARE</a:t>
            </a:r>
          </a:p>
          <a:p>
            <a:pPr marL="0" indent="0">
              <a:buNone/>
            </a:pPr>
            <a:r>
              <a:rPr lang="ro-RO" sz="2000" dirty="0" smtClean="0">
                <a:solidFill>
                  <a:schemeClr val="tx1"/>
                </a:solidFill>
                <a:effectLst>
                  <a:outerShdw blurRad="38100" dist="38100" dir="2700000" algn="tl">
                    <a:srgbClr val="000000">
                      <a:alpha val="43137"/>
                    </a:srgbClr>
                  </a:outerShdw>
                </a:effectLst>
                <a:latin typeface="Palatino Linotype" pitchFamily="18" charset="0"/>
              </a:rPr>
              <a:t>Cartea de vizită:</a:t>
            </a:r>
            <a:endParaRPr lang="ro-RO" sz="200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Rectangle 6"/>
          <p:cNvSpPr/>
          <p:nvPr/>
        </p:nvSpPr>
        <p:spPr>
          <a:xfrm>
            <a:off x="4571999" y="539388"/>
            <a:ext cx="4281941" cy="369332"/>
          </a:xfrm>
          <a:prstGeom prst="rect">
            <a:avLst/>
          </a:prstGeom>
        </p:spPr>
        <p:txBody>
          <a:bodyPr wrap="none">
            <a:spAutoFit/>
          </a:bodyPr>
          <a:lstStyle/>
          <a:p>
            <a:r>
              <a:rPr lang="ro-RO" b="1" dirty="0"/>
              <a:t>Promovare pe platformă de socializare</a:t>
            </a:r>
            <a:r>
              <a:rPr lang="en-US" b="1" dirty="0"/>
              <a:t>:</a:t>
            </a:r>
            <a:endParaRPr lang="ro-RO" dirty="0"/>
          </a:p>
        </p:txBody>
      </p:sp>
      <p:pic>
        <p:nvPicPr>
          <p:cNvPr id="8" name="Picture 7" descr="C:\Users\Compaq\Desktop\2a7eec94-8dd7-40ee-ae75-a009754cdca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0377" y="609505"/>
            <a:ext cx="3024336" cy="4054813"/>
          </a:xfrm>
          <a:prstGeom prst="rect">
            <a:avLst/>
          </a:prstGeom>
          <a:noFill/>
          <a:ln>
            <a:noFill/>
          </a:ln>
        </p:spPr>
      </p:pic>
      <p:pic>
        <p:nvPicPr>
          <p:cNvPr id="9" name="Picture 8" descr="C:\Users\Compaq\Desktop\afc43df4-d236-49ad-a6b3-141872c9586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08720"/>
            <a:ext cx="4114800" cy="5756831"/>
          </a:xfrm>
          <a:prstGeom prst="rect">
            <a:avLst/>
          </a:prstGeom>
          <a:noFill/>
          <a:ln>
            <a:noFill/>
          </a:ln>
        </p:spPr>
      </p:pic>
      <p:pic>
        <p:nvPicPr>
          <p:cNvPr id="10" name="Picture 9" descr="C:\Users\Compaq\Desktop\PLAN CONCURS\fce0b8cb-4537-489c-b561-aaf1b73438f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38" y="3933056"/>
            <a:ext cx="4054814" cy="2732495"/>
          </a:xfrm>
          <a:prstGeom prst="rect">
            <a:avLst/>
          </a:prstGeom>
          <a:noFill/>
          <a:ln>
            <a:noFill/>
          </a:ln>
        </p:spPr>
      </p:pic>
    </p:spTree>
    <p:extLst>
      <p:ext uri="{BB962C8B-B14F-4D97-AF65-F5344CB8AC3E}">
        <p14:creationId xmlns:p14="http://schemas.microsoft.com/office/powerpoint/2010/main" val="242425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648072"/>
          </a:xfrm>
        </p:spPr>
        <p:txBody>
          <a:bodyPr/>
          <a:lstStyle/>
          <a:p>
            <a:r>
              <a:rPr lang="ro-RO" sz="3600" b="1" dirty="0"/>
              <a:t> </a:t>
            </a:r>
            <a:r>
              <a:rPr lang="fr-FR" sz="3600" b="1" dirty="0" err="1"/>
              <a:t>Obiectivele</a:t>
            </a:r>
            <a:r>
              <a:rPr lang="fr-FR" sz="3600" b="1" dirty="0"/>
              <a:t> de </a:t>
            </a:r>
            <a:r>
              <a:rPr lang="fr-FR" sz="3600" b="1" dirty="0" smtClean="0"/>
              <a:t>marketing</a:t>
            </a:r>
            <a:endParaRPr lang="ro-RO" sz="3600" dirty="0"/>
          </a:p>
        </p:txBody>
      </p:sp>
      <p:sp>
        <p:nvSpPr>
          <p:cNvPr id="3" name="Content Placeholder 2"/>
          <p:cNvSpPr>
            <a:spLocks noGrp="1"/>
          </p:cNvSpPr>
          <p:nvPr>
            <p:ph idx="1"/>
          </p:nvPr>
        </p:nvSpPr>
        <p:spPr>
          <a:xfrm>
            <a:off x="457200" y="620688"/>
            <a:ext cx="8229600" cy="5904656"/>
          </a:xfrm>
        </p:spPr>
        <p:txBody>
          <a:bodyPr>
            <a:noAutofit/>
          </a:bodyPr>
          <a:lstStyle/>
          <a:p>
            <a:pPr marL="0" indent="0">
              <a:buNone/>
            </a:pPr>
            <a:endParaRPr lang="ro-RO" sz="1200" b="1" dirty="0">
              <a:solidFill>
                <a:schemeClr val="tx1"/>
              </a:solidFill>
              <a:latin typeface="+mn-lt"/>
            </a:endParaRPr>
          </a:p>
          <a:p>
            <a:pPr marL="0" indent="0">
              <a:buNone/>
            </a:pPr>
            <a:r>
              <a:rPr lang="it-IT" sz="1200" b="1" dirty="0">
                <a:solidFill>
                  <a:schemeClr val="tx1"/>
                </a:solidFill>
                <a:latin typeface="+mn-lt"/>
              </a:rPr>
              <a:t> </a:t>
            </a:r>
            <a:r>
              <a:rPr lang="fr-FR" sz="1600" b="1" u="sng" dirty="0" err="1" smtClean="0">
                <a:solidFill>
                  <a:schemeClr val="tx1"/>
                </a:solidFill>
                <a:latin typeface="+mn-lt"/>
              </a:rPr>
              <a:t>Obiectivele</a:t>
            </a:r>
            <a:r>
              <a:rPr lang="fr-FR" sz="1600" b="1" u="sng" dirty="0" smtClean="0">
                <a:solidFill>
                  <a:schemeClr val="tx1"/>
                </a:solidFill>
                <a:latin typeface="+mn-lt"/>
              </a:rPr>
              <a:t> </a:t>
            </a:r>
            <a:r>
              <a:rPr lang="fr-FR" sz="1600" b="1" u="sng" dirty="0" err="1">
                <a:solidFill>
                  <a:schemeClr val="tx1"/>
                </a:solidFill>
                <a:latin typeface="+mn-lt"/>
              </a:rPr>
              <a:t>pe</a:t>
            </a:r>
            <a:r>
              <a:rPr lang="fr-FR" sz="1600" b="1" u="sng" dirty="0">
                <a:solidFill>
                  <a:schemeClr val="tx1"/>
                </a:solidFill>
                <a:latin typeface="+mn-lt"/>
              </a:rPr>
              <a:t> </a:t>
            </a:r>
            <a:r>
              <a:rPr lang="fr-FR" sz="1600" b="1" u="sng" dirty="0" err="1">
                <a:solidFill>
                  <a:schemeClr val="tx1"/>
                </a:solidFill>
                <a:latin typeface="+mn-lt"/>
              </a:rPr>
              <a:t>termen</a:t>
            </a:r>
            <a:r>
              <a:rPr lang="fr-FR" sz="1600" b="1" u="sng" dirty="0">
                <a:solidFill>
                  <a:schemeClr val="tx1"/>
                </a:solidFill>
                <a:latin typeface="+mn-lt"/>
              </a:rPr>
              <a:t> </a:t>
            </a:r>
            <a:r>
              <a:rPr lang="fr-FR" sz="1600" b="1" u="sng" dirty="0" err="1">
                <a:solidFill>
                  <a:schemeClr val="tx1"/>
                </a:solidFill>
                <a:latin typeface="+mn-lt"/>
              </a:rPr>
              <a:t>scurt</a:t>
            </a:r>
            <a:r>
              <a:rPr lang="fr-FR" sz="1600" b="1" u="sng" dirty="0">
                <a:solidFill>
                  <a:schemeClr val="tx1"/>
                </a:solidFill>
                <a:latin typeface="+mn-lt"/>
              </a:rPr>
              <a:t> – 1 an </a:t>
            </a:r>
            <a:endParaRPr lang="en-US" sz="1600" dirty="0">
              <a:solidFill>
                <a:schemeClr val="tx1"/>
              </a:solidFill>
              <a:latin typeface="+mn-lt"/>
            </a:endParaRPr>
          </a:p>
          <a:p>
            <a:pPr marL="0" indent="0">
              <a:buNone/>
            </a:pPr>
            <a:r>
              <a:rPr lang="fr-FR" sz="1600" dirty="0">
                <a:solidFill>
                  <a:schemeClr val="tx1"/>
                </a:solidFill>
                <a:latin typeface="+mn-lt"/>
              </a:rPr>
              <a:t>•	</a:t>
            </a:r>
            <a:r>
              <a:rPr lang="fr-FR" sz="1600" dirty="0" err="1">
                <a:solidFill>
                  <a:schemeClr val="tx1"/>
                </a:solidFill>
                <a:latin typeface="+mn-lt"/>
              </a:rPr>
              <a:t>Atragerea</a:t>
            </a:r>
            <a:r>
              <a:rPr lang="fr-FR" sz="1600" dirty="0">
                <a:solidFill>
                  <a:schemeClr val="tx1"/>
                </a:solidFill>
                <a:latin typeface="+mn-lt"/>
              </a:rPr>
              <a:t> a </a:t>
            </a:r>
            <a:r>
              <a:rPr lang="fr-FR" sz="1600" dirty="0" err="1">
                <a:solidFill>
                  <a:schemeClr val="tx1"/>
                </a:solidFill>
                <a:latin typeface="+mn-lt"/>
              </a:rPr>
              <a:t>minim</a:t>
            </a:r>
            <a:r>
              <a:rPr lang="fr-FR" sz="1600" dirty="0">
                <a:solidFill>
                  <a:schemeClr val="tx1"/>
                </a:solidFill>
                <a:latin typeface="+mn-lt"/>
              </a:rPr>
              <a:t> 60 </a:t>
            </a:r>
            <a:r>
              <a:rPr lang="fr-FR" sz="1600" dirty="0" err="1">
                <a:solidFill>
                  <a:schemeClr val="tx1"/>
                </a:solidFill>
                <a:latin typeface="+mn-lt"/>
              </a:rPr>
              <a:t>clienti</a:t>
            </a:r>
            <a:endParaRPr lang="en-US" sz="1600" dirty="0">
              <a:solidFill>
                <a:schemeClr val="tx1"/>
              </a:solidFill>
              <a:latin typeface="+mn-lt"/>
            </a:endParaRPr>
          </a:p>
          <a:p>
            <a:pPr marL="0" indent="0">
              <a:buNone/>
            </a:pPr>
            <a:r>
              <a:rPr lang="fr-FR" sz="1600" dirty="0">
                <a:solidFill>
                  <a:schemeClr val="tx1"/>
                </a:solidFill>
                <a:latin typeface="+mn-lt"/>
              </a:rPr>
              <a:t>•	</a:t>
            </a:r>
            <a:r>
              <a:rPr lang="fr-FR" sz="1600" dirty="0" err="1">
                <a:solidFill>
                  <a:schemeClr val="tx1"/>
                </a:solidFill>
                <a:latin typeface="+mn-lt"/>
              </a:rPr>
              <a:t>Realizarea</a:t>
            </a:r>
            <a:r>
              <a:rPr lang="fr-FR" sz="1600" dirty="0">
                <a:solidFill>
                  <a:schemeClr val="tx1"/>
                </a:solidFill>
                <a:latin typeface="+mn-lt"/>
              </a:rPr>
              <a:t> </a:t>
            </a:r>
            <a:r>
              <a:rPr lang="fr-FR" sz="1600" dirty="0" err="1">
                <a:solidFill>
                  <a:schemeClr val="tx1"/>
                </a:solidFill>
                <a:latin typeface="+mn-lt"/>
              </a:rPr>
              <a:t>unei</a:t>
            </a:r>
            <a:r>
              <a:rPr lang="fr-FR" sz="1600" dirty="0">
                <a:solidFill>
                  <a:schemeClr val="tx1"/>
                </a:solidFill>
                <a:latin typeface="+mn-lt"/>
              </a:rPr>
              <a:t> </a:t>
            </a:r>
            <a:r>
              <a:rPr lang="fr-FR" sz="1600" dirty="0" err="1">
                <a:solidFill>
                  <a:schemeClr val="tx1"/>
                </a:solidFill>
                <a:latin typeface="+mn-lt"/>
              </a:rPr>
              <a:t>pagini</a:t>
            </a:r>
            <a:r>
              <a:rPr lang="fr-FR" sz="1600" dirty="0">
                <a:solidFill>
                  <a:schemeClr val="tx1"/>
                </a:solidFill>
                <a:latin typeface="+mn-lt"/>
              </a:rPr>
              <a:t> web</a:t>
            </a:r>
            <a:endParaRPr lang="en-US" sz="1600" dirty="0">
              <a:solidFill>
                <a:schemeClr val="tx1"/>
              </a:solidFill>
              <a:latin typeface="+mn-lt"/>
            </a:endParaRPr>
          </a:p>
          <a:p>
            <a:pPr marL="0" indent="0">
              <a:buNone/>
            </a:pPr>
            <a:r>
              <a:rPr lang="fr-FR" sz="1600" dirty="0">
                <a:solidFill>
                  <a:schemeClr val="tx1"/>
                </a:solidFill>
                <a:latin typeface="+mn-lt"/>
              </a:rPr>
              <a:t>•	</a:t>
            </a:r>
            <a:r>
              <a:rPr lang="fr-FR" sz="1600" dirty="0" err="1">
                <a:solidFill>
                  <a:schemeClr val="tx1"/>
                </a:solidFill>
                <a:latin typeface="+mn-lt"/>
              </a:rPr>
              <a:t>Practicarea</a:t>
            </a:r>
            <a:r>
              <a:rPr lang="fr-FR" sz="1600" dirty="0">
                <a:solidFill>
                  <a:schemeClr val="tx1"/>
                </a:solidFill>
                <a:latin typeface="+mn-lt"/>
              </a:rPr>
              <a:t> </a:t>
            </a:r>
            <a:r>
              <a:rPr lang="fr-FR" sz="1600" dirty="0" err="1">
                <a:solidFill>
                  <a:schemeClr val="tx1"/>
                </a:solidFill>
                <a:latin typeface="+mn-lt"/>
              </a:rPr>
              <a:t>unui</a:t>
            </a:r>
            <a:r>
              <a:rPr lang="fr-FR" sz="1600" dirty="0">
                <a:solidFill>
                  <a:schemeClr val="tx1"/>
                </a:solidFill>
                <a:latin typeface="+mn-lt"/>
              </a:rPr>
              <a:t> </a:t>
            </a:r>
            <a:r>
              <a:rPr lang="fr-FR" sz="1600" dirty="0" err="1">
                <a:solidFill>
                  <a:schemeClr val="tx1"/>
                </a:solidFill>
                <a:latin typeface="+mn-lt"/>
              </a:rPr>
              <a:t>preț</a:t>
            </a:r>
            <a:r>
              <a:rPr lang="fr-FR" sz="1600" dirty="0">
                <a:solidFill>
                  <a:schemeClr val="tx1"/>
                </a:solidFill>
                <a:latin typeface="+mn-lt"/>
              </a:rPr>
              <a:t> al </a:t>
            </a:r>
            <a:r>
              <a:rPr lang="fr-FR" sz="1600" dirty="0" err="1">
                <a:solidFill>
                  <a:schemeClr val="tx1"/>
                </a:solidFill>
                <a:latin typeface="+mn-lt"/>
              </a:rPr>
              <a:t>produselor</a:t>
            </a:r>
            <a:r>
              <a:rPr lang="fr-FR" sz="1600" dirty="0">
                <a:solidFill>
                  <a:schemeClr val="tx1"/>
                </a:solidFill>
                <a:latin typeface="+mn-lt"/>
              </a:rPr>
              <a:t> </a:t>
            </a:r>
            <a:r>
              <a:rPr lang="fr-FR" sz="1600" dirty="0" err="1">
                <a:solidFill>
                  <a:schemeClr val="tx1"/>
                </a:solidFill>
                <a:latin typeface="+mn-lt"/>
              </a:rPr>
              <a:t>accesibil</a:t>
            </a:r>
            <a:r>
              <a:rPr lang="fr-FR" sz="1600" dirty="0">
                <a:solidFill>
                  <a:schemeClr val="tx1"/>
                </a:solidFill>
                <a:latin typeface="+mn-lt"/>
              </a:rPr>
              <a:t> </a:t>
            </a:r>
            <a:r>
              <a:rPr lang="fr-FR" sz="1600" dirty="0" err="1">
                <a:solidFill>
                  <a:schemeClr val="tx1"/>
                </a:solidFill>
                <a:latin typeface="+mn-lt"/>
              </a:rPr>
              <a:t>tuturor</a:t>
            </a:r>
            <a:r>
              <a:rPr lang="fr-FR" sz="1600" dirty="0">
                <a:solidFill>
                  <a:schemeClr val="tx1"/>
                </a:solidFill>
                <a:latin typeface="+mn-lt"/>
              </a:rPr>
              <a:t> </a:t>
            </a:r>
            <a:r>
              <a:rPr lang="fr-FR" sz="1600" dirty="0" err="1">
                <a:solidFill>
                  <a:schemeClr val="tx1"/>
                </a:solidFill>
                <a:latin typeface="+mn-lt"/>
              </a:rPr>
              <a:t>categorii</a:t>
            </a:r>
            <a:r>
              <a:rPr lang="it-IT" sz="1600" dirty="0">
                <a:solidFill>
                  <a:schemeClr val="tx1"/>
                </a:solidFill>
                <a:latin typeface="+mn-lt"/>
              </a:rPr>
              <a:t>lor sociale</a:t>
            </a:r>
            <a:endParaRPr lang="en-US" sz="1600" dirty="0">
              <a:solidFill>
                <a:schemeClr val="tx1"/>
              </a:solidFill>
              <a:latin typeface="+mn-lt"/>
            </a:endParaRPr>
          </a:p>
          <a:p>
            <a:pPr marL="0" indent="0">
              <a:buNone/>
            </a:pPr>
            <a:r>
              <a:rPr lang="it-IT" sz="1600" dirty="0">
                <a:solidFill>
                  <a:schemeClr val="tx1"/>
                </a:solidFill>
                <a:latin typeface="+mn-lt"/>
              </a:rPr>
              <a:t>•	Introducerea pe piața de produse </a:t>
            </a:r>
            <a:r>
              <a:rPr lang="it-IT" sz="1600" dirty="0" smtClean="0">
                <a:solidFill>
                  <a:schemeClr val="tx1"/>
                </a:solidFill>
                <a:latin typeface="+mn-lt"/>
              </a:rPr>
              <a:t>noi</a:t>
            </a:r>
            <a:endParaRPr lang="en-US" sz="1600" dirty="0">
              <a:solidFill>
                <a:schemeClr val="tx1"/>
              </a:solidFill>
              <a:latin typeface="+mn-lt"/>
            </a:endParaRPr>
          </a:p>
          <a:p>
            <a:pPr marL="0" indent="0">
              <a:buNone/>
            </a:pPr>
            <a:r>
              <a:rPr lang="it-IT" sz="1600" dirty="0">
                <a:solidFill>
                  <a:schemeClr val="tx1"/>
                </a:solidFill>
                <a:latin typeface="+mn-lt"/>
              </a:rPr>
              <a:t> </a:t>
            </a:r>
            <a:endParaRPr lang="en-US" sz="1600" dirty="0">
              <a:solidFill>
                <a:schemeClr val="tx1"/>
              </a:solidFill>
              <a:latin typeface="+mn-lt"/>
            </a:endParaRPr>
          </a:p>
          <a:p>
            <a:pPr marL="0" indent="0">
              <a:buNone/>
            </a:pPr>
            <a:r>
              <a:rPr lang="it-IT" sz="1600" b="1" u="sng" dirty="0">
                <a:solidFill>
                  <a:schemeClr val="tx1"/>
                </a:solidFill>
                <a:latin typeface="+mn-lt"/>
              </a:rPr>
              <a:t>Obiective pe termen mediu –  2 – 3 ani </a:t>
            </a:r>
            <a:endParaRPr lang="en-US" sz="1600" dirty="0">
              <a:solidFill>
                <a:schemeClr val="tx1"/>
              </a:solidFill>
              <a:latin typeface="+mn-lt"/>
            </a:endParaRPr>
          </a:p>
          <a:p>
            <a:pPr marL="0" indent="0">
              <a:buNone/>
            </a:pPr>
            <a:r>
              <a:rPr lang="it-IT" sz="1600" dirty="0">
                <a:solidFill>
                  <a:schemeClr val="tx1"/>
                </a:solidFill>
                <a:latin typeface="+mn-lt"/>
              </a:rPr>
              <a:t>•	Menținerea rapotului preț – calitate în favoarea clienților</a:t>
            </a:r>
            <a:endParaRPr lang="en-US" sz="1600" dirty="0">
              <a:solidFill>
                <a:schemeClr val="tx1"/>
              </a:solidFill>
              <a:latin typeface="+mn-lt"/>
            </a:endParaRPr>
          </a:p>
          <a:p>
            <a:pPr marL="0" indent="0">
              <a:buNone/>
            </a:pPr>
            <a:r>
              <a:rPr lang="it-IT" sz="1600" dirty="0">
                <a:solidFill>
                  <a:schemeClr val="tx1"/>
                </a:solidFill>
                <a:latin typeface="+mn-lt"/>
              </a:rPr>
              <a:t>•	Dezvoltarea afacerii și în alte județe</a:t>
            </a:r>
            <a:endParaRPr lang="en-US" sz="1600" dirty="0">
              <a:solidFill>
                <a:schemeClr val="tx1"/>
              </a:solidFill>
              <a:latin typeface="+mn-lt"/>
            </a:endParaRPr>
          </a:p>
          <a:p>
            <a:pPr marL="0" indent="0">
              <a:buNone/>
            </a:pPr>
            <a:r>
              <a:rPr lang="it-IT" sz="1600" dirty="0">
                <a:solidFill>
                  <a:schemeClr val="tx1"/>
                </a:solidFill>
                <a:latin typeface="+mn-lt"/>
              </a:rPr>
              <a:t>•	Promovarea produselor prin spoturi publicitare la televizor și radio </a:t>
            </a:r>
            <a:endParaRPr lang="en-US" sz="1600" dirty="0">
              <a:solidFill>
                <a:schemeClr val="tx1"/>
              </a:solidFill>
              <a:latin typeface="+mn-lt"/>
            </a:endParaRPr>
          </a:p>
          <a:p>
            <a:pPr marL="0" indent="0">
              <a:buNone/>
            </a:pPr>
            <a:r>
              <a:rPr lang="it-IT" sz="1600" dirty="0">
                <a:solidFill>
                  <a:schemeClr val="tx1"/>
                </a:solidFill>
                <a:latin typeface="+mn-lt"/>
              </a:rPr>
              <a:t>•	Menținerea relațiilor cu clienții actuali și cresterea numarului acestora cu 5 in fiecare </a:t>
            </a:r>
            <a:r>
              <a:rPr lang="it-IT" sz="1600" dirty="0" smtClean="0">
                <a:solidFill>
                  <a:schemeClr val="tx1"/>
                </a:solidFill>
                <a:latin typeface="+mn-lt"/>
              </a:rPr>
              <a:t>lună</a:t>
            </a:r>
            <a:endParaRPr lang="en-US" sz="1600" dirty="0">
              <a:solidFill>
                <a:schemeClr val="tx1"/>
              </a:solidFill>
              <a:latin typeface="+mn-lt"/>
            </a:endParaRPr>
          </a:p>
          <a:p>
            <a:pPr marL="0" indent="0">
              <a:buNone/>
            </a:pPr>
            <a:r>
              <a:rPr lang="it-IT" sz="1600" b="1" u="sng" dirty="0">
                <a:solidFill>
                  <a:schemeClr val="tx1"/>
                </a:solidFill>
                <a:latin typeface="+mn-lt"/>
              </a:rPr>
              <a:t>Obiective pe termen lung – peste 3 ani</a:t>
            </a:r>
            <a:endParaRPr lang="en-US" sz="1600" dirty="0">
              <a:solidFill>
                <a:schemeClr val="tx1"/>
              </a:solidFill>
              <a:latin typeface="+mn-lt"/>
            </a:endParaRPr>
          </a:p>
          <a:p>
            <a:pPr marL="0" indent="0">
              <a:buNone/>
            </a:pPr>
            <a:r>
              <a:rPr lang="it-IT" sz="1600" dirty="0">
                <a:solidFill>
                  <a:schemeClr val="tx1"/>
                </a:solidFill>
                <a:latin typeface="+mn-lt"/>
              </a:rPr>
              <a:t>•	Atingerea unei cote de piața de 15 %</a:t>
            </a:r>
            <a:endParaRPr lang="en-US" sz="1600" dirty="0">
              <a:solidFill>
                <a:schemeClr val="tx1"/>
              </a:solidFill>
              <a:latin typeface="+mn-lt"/>
            </a:endParaRPr>
          </a:p>
          <a:p>
            <a:pPr marL="0" indent="0">
              <a:buNone/>
            </a:pPr>
            <a:r>
              <a:rPr lang="it-IT" sz="1600" dirty="0">
                <a:solidFill>
                  <a:schemeClr val="tx1"/>
                </a:solidFill>
                <a:latin typeface="+mn-lt"/>
              </a:rPr>
              <a:t>•	Deschiderea unui nou magazin în fiecare regiune din țară</a:t>
            </a:r>
            <a:endParaRPr lang="en-US" sz="1600" dirty="0">
              <a:solidFill>
                <a:schemeClr val="tx1"/>
              </a:solidFill>
              <a:latin typeface="+mn-lt"/>
            </a:endParaRPr>
          </a:p>
          <a:p>
            <a:pPr marL="0" indent="0">
              <a:buNone/>
            </a:pPr>
            <a:r>
              <a:rPr lang="it-IT" sz="1600" dirty="0">
                <a:solidFill>
                  <a:schemeClr val="tx1"/>
                </a:solidFill>
                <a:latin typeface="+mn-lt"/>
              </a:rPr>
              <a:t>•	Menținerea prețului produselor sub nivelul competiției</a:t>
            </a:r>
            <a:endParaRPr lang="en-US" sz="1600" dirty="0">
              <a:solidFill>
                <a:schemeClr val="tx1"/>
              </a:solidFill>
              <a:latin typeface="+mn-lt"/>
            </a:endParaRPr>
          </a:p>
          <a:p>
            <a:pPr marL="0" indent="0">
              <a:buNone/>
            </a:pPr>
            <a:r>
              <a:rPr lang="it-IT" sz="1600" dirty="0">
                <a:solidFill>
                  <a:schemeClr val="tx1"/>
                </a:solidFill>
                <a:latin typeface="+mn-lt"/>
              </a:rPr>
              <a:t>•	Crearea unui site propriu al firmei în care să se facă prezentarea firmei și a produselor comercializate</a:t>
            </a:r>
            <a:endParaRPr lang="en-US" sz="1600" dirty="0">
              <a:solidFill>
                <a:schemeClr val="tx1"/>
              </a:solidFill>
              <a:latin typeface="+mn-lt"/>
            </a:endParaRPr>
          </a:p>
          <a:p>
            <a:pPr marL="0" indent="0">
              <a:buNone/>
            </a:pPr>
            <a:r>
              <a:rPr lang="it-IT" sz="1600" dirty="0">
                <a:solidFill>
                  <a:schemeClr val="tx1"/>
                </a:solidFill>
                <a:latin typeface="+mn-lt"/>
              </a:rPr>
              <a:t>•	Crearea unor noi produse</a:t>
            </a:r>
            <a:endParaRPr lang="en-US" sz="1600" dirty="0">
              <a:solidFill>
                <a:schemeClr val="tx1"/>
              </a:solidFill>
              <a:latin typeface="+mn-lt"/>
            </a:endParaRPr>
          </a:p>
          <a:p>
            <a:pPr marL="0" indent="0">
              <a:buNone/>
            </a:pPr>
            <a:endParaRPr lang="ro-RO" sz="1200" b="1" dirty="0">
              <a:solidFill>
                <a:schemeClr val="tx1"/>
              </a:solidFill>
              <a:latin typeface="+mn-lt"/>
            </a:endParaRPr>
          </a:p>
          <a:p>
            <a:pPr marL="0" indent="0">
              <a:buNone/>
            </a:pPr>
            <a:r>
              <a:rPr lang="it-IT" sz="1200" b="1" dirty="0">
                <a:solidFill>
                  <a:schemeClr val="tx1"/>
                </a:solidFill>
                <a:latin typeface="+mn-lt"/>
              </a:rPr>
              <a:t> </a:t>
            </a:r>
            <a:endParaRPr lang="ro-RO" sz="1200" b="1" dirty="0">
              <a:solidFill>
                <a:schemeClr val="tx1"/>
              </a:solidFill>
              <a:latin typeface="+mn-lt"/>
            </a:endParaRPr>
          </a:p>
          <a:p>
            <a:pPr marL="0" indent="0">
              <a:buNone/>
            </a:pPr>
            <a:endParaRPr lang="ro-RO" sz="1200" b="1" dirty="0">
              <a:solidFill>
                <a:schemeClr val="tx1"/>
              </a:solidFill>
              <a:latin typeface="+mn-lt"/>
            </a:endParaRPr>
          </a:p>
        </p:txBody>
      </p:sp>
    </p:spTree>
    <p:extLst>
      <p:ext uri="{BB962C8B-B14F-4D97-AF65-F5344CB8AC3E}">
        <p14:creationId xmlns:p14="http://schemas.microsoft.com/office/powerpoint/2010/main" val="30382455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4136"/>
          </a:xfrm>
        </p:spPr>
        <p:txBody>
          <a:bodyPr/>
          <a:lstStyle/>
          <a:p>
            <a:r>
              <a:rPr lang="ro-RO" sz="3600" dirty="0" smtClean="0"/>
              <a:t>XII. Planul financiar</a:t>
            </a:r>
            <a:br>
              <a:rPr lang="ro-RO" sz="3600" dirty="0" smtClean="0"/>
            </a:br>
            <a:r>
              <a:rPr lang="ro-RO" sz="3600" dirty="0" smtClean="0"/>
              <a:t>A. Capital</a:t>
            </a:r>
            <a:endParaRPr lang="ro-RO"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1392215"/>
              </p:ext>
            </p:extLst>
          </p:nvPr>
        </p:nvGraphicFramePr>
        <p:xfrm>
          <a:off x="457200" y="1600205"/>
          <a:ext cx="8229600" cy="4349074"/>
        </p:xfrm>
        <a:graphic>
          <a:graphicData uri="http://schemas.openxmlformats.org/drawingml/2006/table">
            <a:tbl>
              <a:tblPr firstRow="1" firstCol="1" bandRow="1">
                <a:tableStyleId>{5C22544A-7EE6-4342-B048-85BDC9FD1C3A}</a:tableStyleId>
              </a:tblPr>
              <a:tblGrid>
                <a:gridCol w="2298160"/>
                <a:gridCol w="1993422"/>
                <a:gridCol w="2145791"/>
                <a:gridCol w="1792227"/>
              </a:tblGrid>
              <a:tr h="529088">
                <a:tc gridSpan="2">
                  <a:txBody>
                    <a:bodyPr/>
                    <a:lstStyle/>
                    <a:p>
                      <a:pPr algn="just">
                        <a:lnSpc>
                          <a:spcPct val="107000"/>
                        </a:lnSpc>
                        <a:spcAft>
                          <a:spcPts val="0"/>
                        </a:spcAft>
                      </a:pPr>
                      <a:r>
                        <a:rPr lang="en-US" sz="1200" dirty="0">
                          <a:effectLst/>
                        </a:rPr>
                        <a:t>Tip de capital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just">
                        <a:lnSpc>
                          <a:spcPct val="107000"/>
                        </a:lnSpc>
                        <a:spcAft>
                          <a:spcPts val="0"/>
                        </a:spcAft>
                      </a:pPr>
                      <a:r>
                        <a:rPr lang="en-US" sz="1200">
                          <a:effectLst/>
                        </a:rPr>
                        <a:t>Sum</a:t>
                      </a:r>
                      <a:r>
                        <a:rPr lang="ro-RO" sz="1200">
                          <a:effectLst/>
                        </a:rPr>
                        <a:t>ă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9088">
                <a:tc>
                  <a:txBody>
                    <a:bodyPr/>
                    <a:lstStyle/>
                    <a:p>
                      <a:pPr algn="just">
                        <a:lnSpc>
                          <a:spcPct val="107000"/>
                        </a:lnSpc>
                        <a:spcAft>
                          <a:spcPts val="0"/>
                        </a:spcAft>
                      </a:pPr>
                      <a:r>
                        <a:rPr lang="en-US" sz="1200">
                          <a:effectLst/>
                        </a:rPr>
                        <a:t>Sainiuc Daria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300.000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61672">
                <a:tc>
                  <a:txBody>
                    <a:bodyPr/>
                    <a:lstStyle/>
                    <a:p>
                      <a:pPr algn="just">
                        <a:lnSpc>
                          <a:spcPct val="107000"/>
                        </a:lnSpc>
                        <a:spcAft>
                          <a:spcPts val="0"/>
                        </a:spcAft>
                      </a:pPr>
                      <a:r>
                        <a:rPr lang="en-US" sz="1200">
                          <a:effectLst/>
                        </a:rPr>
                        <a:t>Duciuc Iulia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60.000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9088">
                <a:tc>
                  <a:txBody>
                    <a:bodyPr/>
                    <a:lstStyle/>
                    <a:p>
                      <a:pPr algn="just">
                        <a:lnSpc>
                          <a:spcPct val="107000"/>
                        </a:lnSpc>
                        <a:spcAft>
                          <a:spcPts val="0"/>
                        </a:spcAft>
                      </a:pPr>
                      <a:r>
                        <a:rPr lang="en-US" sz="1200">
                          <a:effectLst/>
                        </a:rPr>
                        <a:t>Telescu Sarra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60.000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2874">
                <a:tc>
                  <a:txBody>
                    <a:bodyPr/>
                    <a:lstStyle/>
                    <a:p>
                      <a:pPr algn="just">
                        <a:lnSpc>
                          <a:spcPct val="107000"/>
                        </a:lnSpc>
                        <a:spcAft>
                          <a:spcPts val="0"/>
                        </a:spcAft>
                      </a:pPr>
                      <a:r>
                        <a:rPr lang="en-US" sz="1200">
                          <a:effectLst/>
                        </a:rPr>
                        <a:t>Chiper Alexandra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60.000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9088">
                <a:tc>
                  <a:txBody>
                    <a:bodyPr/>
                    <a:lstStyle/>
                    <a:p>
                      <a:pPr algn="just">
                        <a:lnSpc>
                          <a:spcPct val="107000"/>
                        </a:lnSpc>
                        <a:spcAft>
                          <a:spcPts val="0"/>
                        </a:spcAft>
                      </a:pPr>
                      <a:r>
                        <a:rPr lang="en-US" sz="1200">
                          <a:effectLst/>
                        </a:rPr>
                        <a:t>Busuioc Aris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50.000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9088">
                <a:tc>
                  <a:txBody>
                    <a:bodyPr/>
                    <a:lstStyle/>
                    <a:p>
                      <a:pPr algn="just">
                        <a:lnSpc>
                          <a:spcPct val="107000"/>
                        </a:lnSpc>
                        <a:spcAft>
                          <a:spcPts val="0"/>
                        </a:spcAft>
                      </a:pPr>
                      <a:r>
                        <a:rPr lang="en-US" sz="1200">
                          <a:effectLst/>
                        </a:rPr>
                        <a:t>Constantin Rebeca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Capital propriu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50.000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a:effectLst/>
                        </a:rPr>
                        <a:t>Surse proprii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9088">
                <a:tc gridSpan="2">
                  <a:txBody>
                    <a:bodyPr/>
                    <a:lstStyle/>
                    <a:p>
                      <a:pPr algn="just">
                        <a:lnSpc>
                          <a:spcPct val="107000"/>
                        </a:lnSpc>
                        <a:spcAft>
                          <a:spcPts val="0"/>
                        </a:spcAft>
                      </a:pPr>
                      <a:r>
                        <a:rPr lang="en-US" sz="12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just">
                        <a:lnSpc>
                          <a:spcPct val="107000"/>
                        </a:lnSpc>
                        <a:spcAft>
                          <a:spcPts val="0"/>
                        </a:spcAft>
                      </a:pPr>
                      <a:r>
                        <a:rPr lang="en-US" sz="1200">
                          <a:effectLst/>
                        </a:rPr>
                        <a:t>580.000 lei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200" dirty="0" err="1">
                          <a:effectLst/>
                        </a:rPr>
                        <a:t>Surse</a:t>
                      </a:r>
                      <a:r>
                        <a:rPr lang="en-US" sz="1200" dirty="0">
                          <a:effectLst/>
                        </a:rPr>
                        <a:t> </a:t>
                      </a:r>
                      <a:r>
                        <a:rPr lang="en-US" sz="1200" dirty="0" err="1">
                          <a:effectLst/>
                        </a:rPr>
                        <a:t>proprii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1"/>
          <p:cNvSpPr>
            <a:spLocks noChangeArrowheads="1"/>
          </p:cNvSpPr>
          <p:nvPr/>
        </p:nvSpPr>
        <p:spPr bwMode="auto">
          <a:xfrm>
            <a:off x="-1489080" y="-66332"/>
            <a:ext cx="12122160" cy="58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kumimoji="0" lang="en-US" sz="1200" b="1" i="0" u="none" strike="noStrike" cap="none" normalizeH="0" baseline="0" smtClean="0" bmk="">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CAPITAL</a:t>
            </a:r>
            <a:endParaRPr kumimoji="0" lang="ro-RO" sz="13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771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017"/>
            <a:ext cx="4788024" cy="523220"/>
          </a:xfrm>
          <a:prstGeom prst="rect">
            <a:avLst/>
          </a:prstGeom>
        </p:spPr>
        <p:txBody>
          <a:bodyPr wrap="square">
            <a:spAutoFit/>
          </a:bodyPr>
          <a:lstStyle/>
          <a:p>
            <a:r>
              <a:rPr lang="ro-RO" sz="1400" b="1" dirty="0"/>
              <a:t>B. VENITURI </a:t>
            </a:r>
          </a:p>
          <a:p>
            <a:r>
              <a:rPr lang="ro-RO" sz="1400" b="1" dirty="0"/>
              <a:t> </a:t>
            </a:r>
            <a:endParaRPr lang="ro-RO" sz="1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4518276"/>
              </p:ext>
            </p:extLst>
          </p:nvPr>
        </p:nvGraphicFramePr>
        <p:xfrm>
          <a:off x="611560" y="692694"/>
          <a:ext cx="6840760" cy="5832657"/>
        </p:xfrm>
        <a:graphic>
          <a:graphicData uri="http://schemas.openxmlformats.org/drawingml/2006/table">
            <a:tbl>
              <a:tblPr firstRow="1" firstCol="1" bandRow="1">
                <a:tableStyleId>{5C22544A-7EE6-4342-B048-85BDC9FD1C3A}</a:tableStyleId>
              </a:tblPr>
              <a:tblGrid>
                <a:gridCol w="2672125"/>
                <a:gridCol w="2033351"/>
                <a:gridCol w="2135284"/>
              </a:tblGrid>
              <a:tr h="152540">
                <a:tc gridSpan="3">
                  <a:txBody>
                    <a:bodyPr/>
                    <a:lstStyle/>
                    <a:p>
                      <a:pPr algn="just">
                        <a:lnSpc>
                          <a:spcPct val="107000"/>
                        </a:lnSpc>
                        <a:spcAft>
                          <a:spcPts val="0"/>
                        </a:spcAft>
                      </a:pPr>
                      <a:r>
                        <a:rPr lang="ro-RO" sz="800" dirty="0">
                          <a:effectLst/>
                        </a:rPr>
                        <a:t>DESCRIERE</a:t>
                      </a:r>
                      <a:endParaRPr lang="ro-RO" sz="700" dirty="0">
                        <a:effectLst/>
                        <a:latin typeface="Calibri"/>
                        <a:ea typeface="Calibri"/>
                        <a:cs typeface="Times New Roman"/>
                      </a:endParaRPr>
                    </a:p>
                  </a:txBody>
                  <a:tcPr marL="43384" marR="43384" marT="0" marB="0"/>
                </a:tc>
                <a:tc hMerge="1">
                  <a:txBody>
                    <a:bodyPr/>
                    <a:lstStyle/>
                    <a:p>
                      <a:endParaRPr lang="ro-RO"/>
                    </a:p>
                  </a:txBody>
                  <a:tcPr/>
                </a:tc>
                <a:tc hMerge="1">
                  <a:txBody>
                    <a:bodyPr/>
                    <a:lstStyle/>
                    <a:p>
                      <a:endParaRPr lang="ro-RO"/>
                    </a:p>
                  </a:txBody>
                  <a:tcPr/>
                </a:tc>
              </a:tr>
              <a:tr h="152540">
                <a:tc gridSpan="3">
                  <a:txBody>
                    <a:bodyPr/>
                    <a:lstStyle/>
                    <a:p>
                      <a:pPr algn="just">
                        <a:lnSpc>
                          <a:spcPct val="107000"/>
                        </a:lnSpc>
                        <a:spcAft>
                          <a:spcPts val="0"/>
                        </a:spcAft>
                      </a:pPr>
                      <a:r>
                        <a:rPr lang="ro-RO" sz="800">
                          <a:effectLst/>
                        </a:rPr>
                        <a:t>Produse de bază/Produse de creație vândute într-o lună</a:t>
                      </a:r>
                      <a:endParaRPr lang="ro-RO" sz="700">
                        <a:effectLst/>
                        <a:latin typeface="Calibri"/>
                        <a:ea typeface="Calibri"/>
                        <a:cs typeface="Times New Roman"/>
                      </a:endParaRPr>
                    </a:p>
                  </a:txBody>
                  <a:tcPr marL="43384" marR="43384" marT="0" marB="0"/>
                </a:tc>
                <a:tc hMerge="1">
                  <a:txBody>
                    <a:bodyPr/>
                    <a:lstStyle/>
                    <a:p>
                      <a:endParaRPr lang="ro-RO"/>
                    </a:p>
                  </a:txBody>
                  <a:tcPr/>
                </a:tc>
                <a:tc hMerge="1">
                  <a:txBody>
                    <a:bodyPr/>
                    <a:lstStyle/>
                    <a:p>
                      <a:endParaRPr lang="ro-RO"/>
                    </a:p>
                  </a:txBody>
                  <a:tcPr/>
                </a:tc>
              </a:tr>
              <a:tr h="152540">
                <a:tc>
                  <a:txBody>
                    <a:bodyPr/>
                    <a:lstStyle/>
                    <a:p>
                      <a:pPr algn="just">
                        <a:lnSpc>
                          <a:spcPct val="107000"/>
                        </a:lnSpc>
                        <a:spcAft>
                          <a:spcPts val="0"/>
                        </a:spcAft>
                      </a:pPr>
                      <a:r>
                        <a:rPr lang="ro-RO" sz="800">
                          <a:effectLst/>
                        </a:rPr>
                        <a:t>DENUMIRE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CANTITATE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PREȚ</a:t>
                      </a:r>
                      <a:endParaRPr lang="ro-RO" sz="700">
                        <a:effectLst/>
                        <a:latin typeface="Calibri"/>
                        <a:ea typeface="Calibri"/>
                        <a:cs typeface="Times New Roman"/>
                      </a:endParaRPr>
                    </a:p>
                  </a:txBody>
                  <a:tcPr marL="43384" marR="43384" marT="0" marB="0"/>
                </a:tc>
              </a:tr>
              <a:tr h="152540">
                <a:tc>
                  <a:txBody>
                    <a:bodyPr/>
                    <a:lstStyle/>
                    <a:p>
                      <a:pPr algn="just">
                        <a:lnSpc>
                          <a:spcPct val="107000"/>
                        </a:lnSpc>
                        <a:spcAft>
                          <a:spcPts val="0"/>
                        </a:spcAft>
                      </a:pPr>
                      <a:r>
                        <a:rPr lang="ro-RO" sz="800">
                          <a:effectLst/>
                        </a:rPr>
                        <a:t>Sarafan</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30*60=1.800 lei</a:t>
                      </a:r>
                      <a:endParaRPr lang="ro-RO" sz="700">
                        <a:effectLst/>
                        <a:latin typeface="Calibri"/>
                        <a:ea typeface="Calibri"/>
                        <a:cs typeface="Times New Roman"/>
                      </a:endParaRPr>
                    </a:p>
                  </a:txBody>
                  <a:tcPr marL="43384" marR="43384" marT="0" marB="0"/>
                </a:tc>
              </a:tr>
              <a:tr h="152540">
                <a:tc>
                  <a:txBody>
                    <a:bodyPr/>
                    <a:lstStyle/>
                    <a:p>
                      <a:pPr algn="just">
                        <a:lnSpc>
                          <a:spcPct val="107000"/>
                        </a:lnSpc>
                        <a:spcAft>
                          <a:spcPts val="0"/>
                        </a:spcAft>
                      </a:pPr>
                      <a:r>
                        <a:rPr lang="ro-RO" sz="800">
                          <a:effectLst/>
                        </a:rPr>
                        <a:t>Vestă</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30*40 =1.200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Bluză </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50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dirty="0">
                          <a:effectLst/>
                        </a:rPr>
                        <a:t>50*60=3.000 lei</a:t>
                      </a:r>
                      <a:endParaRPr lang="ro-RO" sz="700" dirty="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Maiou</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45*40= 1.800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dirty="0">
                          <a:effectLst/>
                        </a:rPr>
                        <a:t>Rochie zi</a:t>
                      </a:r>
                      <a:endParaRPr lang="ro-RO" sz="700" dirty="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50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50*90=4.500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Rochie seară cinema</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30*95=2.850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Rochie eveniment</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40*150 =6.000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Rochie absolvire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dirty="0">
                          <a:effectLst/>
                        </a:rPr>
                        <a:t>40</a:t>
                      </a:r>
                      <a:endParaRPr lang="ro-RO" sz="700" dirty="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40*110= 4.400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Rochie afaceri</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30*130= 3.900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Rochie aniversară</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30*120= 3.600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Sacou zi</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40*80=3.200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Sacou seară cinema</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25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25*90= 2.250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Sacou absolvire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30*100= 3.000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Sacou afaceri</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30*120= 3.600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Smoching </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30*150= 4.500 lei</a:t>
                      </a:r>
                      <a:endParaRPr lang="ro-RO" sz="700">
                        <a:effectLst/>
                        <a:latin typeface="Calibri"/>
                        <a:ea typeface="Calibri"/>
                        <a:cs typeface="Times New Roman"/>
                      </a:endParaRPr>
                    </a:p>
                  </a:txBody>
                  <a:tcPr marL="43384" marR="43384" marT="0" marB="0"/>
                </a:tc>
              </a:tr>
              <a:tr h="311905">
                <a:tc>
                  <a:txBody>
                    <a:bodyPr/>
                    <a:lstStyle/>
                    <a:p>
                      <a:pPr algn="just">
                        <a:lnSpc>
                          <a:spcPct val="107000"/>
                        </a:lnSpc>
                        <a:spcAft>
                          <a:spcPts val="0"/>
                        </a:spcAft>
                      </a:pPr>
                      <a:r>
                        <a:rPr lang="ro-RO" sz="800">
                          <a:effectLst/>
                        </a:rPr>
                        <a:t>PRODUSE PERSONALIZATE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 </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 </a:t>
                      </a:r>
                      <a:endParaRPr lang="ro-RO" sz="700">
                        <a:effectLst/>
                        <a:latin typeface="Calibri"/>
                        <a:ea typeface="Calibri"/>
                        <a:cs typeface="Times New Roman"/>
                      </a:endParaRPr>
                    </a:p>
                  </a:txBody>
                  <a:tcPr marL="43384" marR="43384" marT="0" marB="0"/>
                </a:tc>
              </a:tr>
              <a:tr h="311905">
                <a:tc>
                  <a:txBody>
                    <a:bodyPr/>
                    <a:lstStyle/>
                    <a:p>
                      <a:pPr algn="just">
                        <a:lnSpc>
                          <a:spcPct val="107000"/>
                        </a:lnSpc>
                        <a:spcAft>
                          <a:spcPts val="0"/>
                        </a:spcAft>
                      </a:pPr>
                      <a:r>
                        <a:rPr lang="ro-RO" sz="800">
                          <a:effectLst/>
                        </a:rPr>
                        <a:t>Sarafan+bandă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30*70= 2.100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Vestă+bandă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dirty="0">
                          <a:effectLst/>
                        </a:rPr>
                        <a:t>35*50= 1.750 lei</a:t>
                      </a:r>
                      <a:endParaRPr lang="ro-RO" sz="700" dirty="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Bluză+bandă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50</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50*70= 3.500 lei</a:t>
                      </a:r>
                      <a:endParaRPr lang="ro-RO" sz="700">
                        <a:effectLst/>
                        <a:latin typeface="Calibri"/>
                        <a:ea typeface="Calibri"/>
                        <a:cs typeface="Times New Roman"/>
                      </a:endParaRPr>
                    </a:p>
                  </a:txBody>
                  <a:tcPr marL="43384" marR="43384" marT="0" marB="0"/>
                </a:tc>
              </a:tr>
              <a:tr h="311905">
                <a:tc>
                  <a:txBody>
                    <a:bodyPr/>
                    <a:lstStyle/>
                    <a:p>
                      <a:pPr algn="just">
                        <a:lnSpc>
                          <a:spcPct val="107000"/>
                        </a:lnSpc>
                        <a:spcAft>
                          <a:spcPts val="0"/>
                        </a:spcAft>
                      </a:pPr>
                      <a:r>
                        <a:rPr lang="ro-RO" sz="800">
                          <a:effectLst/>
                        </a:rPr>
                        <a:t>Rochie zi+bandă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40*100= 4.500 lei</a:t>
                      </a:r>
                      <a:endParaRPr lang="ro-RO" sz="700">
                        <a:effectLst/>
                        <a:latin typeface="Calibri"/>
                        <a:ea typeface="Calibri"/>
                        <a:cs typeface="Times New Roman"/>
                      </a:endParaRPr>
                    </a:p>
                  </a:txBody>
                  <a:tcPr marL="43384" marR="43384" marT="0" marB="0"/>
                </a:tc>
              </a:tr>
              <a:tr h="311905">
                <a:tc>
                  <a:txBody>
                    <a:bodyPr/>
                    <a:lstStyle/>
                    <a:p>
                      <a:pPr algn="just">
                        <a:lnSpc>
                          <a:spcPct val="107000"/>
                        </a:lnSpc>
                        <a:spcAft>
                          <a:spcPts val="0"/>
                        </a:spcAft>
                      </a:pPr>
                      <a:r>
                        <a:rPr lang="ro-RO" sz="800">
                          <a:effectLst/>
                        </a:rPr>
                        <a:t>Rochie afaceri+bandă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45*140= 6.300 lei</a:t>
                      </a:r>
                      <a:endParaRPr lang="ro-RO" sz="700">
                        <a:effectLst/>
                        <a:latin typeface="Calibri"/>
                        <a:ea typeface="Calibri"/>
                        <a:cs typeface="Times New Roman"/>
                      </a:endParaRPr>
                    </a:p>
                  </a:txBody>
                  <a:tcPr marL="43384" marR="43384" marT="0" marB="0"/>
                </a:tc>
              </a:tr>
              <a:tr h="311905">
                <a:tc>
                  <a:txBody>
                    <a:bodyPr/>
                    <a:lstStyle/>
                    <a:p>
                      <a:pPr algn="just">
                        <a:lnSpc>
                          <a:spcPct val="107000"/>
                        </a:lnSpc>
                        <a:spcAft>
                          <a:spcPts val="0"/>
                        </a:spcAft>
                      </a:pPr>
                      <a:r>
                        <a:rPr lang="ro-RO" sz="800">
                          <a:effectLst/>
                        </a:rPr>
                        <a:t>Rochie absolvire+ banda de prelungire</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35</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25*110=3.850 lei</a:t>
                      </a:r>
                      <a:endParaRPr lang="ro-RO" sz="700">
                        <a:effectLst/>
                        <a:latin typeface="Calibri"/>
                        <a:ea typeface="Calibri"/>
                        <a:cs typeface="Times New Roman"/>
                      </a:endParaRPr>
                    </a:p>
                  </a:txBody>
                  <a:tcPr marL="43384" marR="43384" marT="0" marB="0"/>
                </a:tc>
              </a:tr>
              <a:tr h="219402">
                <a:tc>
                  <a:txBody>
                    <a:bodyPr/>
                    <a:lstStyle/>
                    <a:p>
                      <a:pPr algn="just">
                        <a:lnSpc>
                          <a:spcPct val="107000"/>
                        </a:lnSpc>
                        <a:spcAft>
                          <a:spcPts val="0"/>
                        </a:spcAft>
                      </a:pPr>
                      <a:r>
                        <a:rPr lang="ro-RO" sz="800">
                          <a:effectLst/>
                        </a:rPr>
                        <a:t>Total venituri</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a:effectLst/>
                        </a:rPr>
                        <a:t> </a:t>
                      </a:r>
                      <a:endParaRPr lang="ro-RO" sz="700">
                        <a:effectLst/>
                        <a:latin typeface="Calibri"/>
                        <a:ea typeface="Calibri"/>
                        <a:cs typeface="Times New Roman"/>
                      </a:endParaRPr>
                    </a:p>
                  </a:txBody>
                  <a:tcPr marL="43384" marR="43384" marT="0" marB="0"/>
                </a:tc>
                <a:tc>
                  <a:txBody>
                    <a:bodyPr/>
                    <a:lstStyle/>
                    <a:p>
                      <a:pPr algn="just">
                        <a:lnSpc>
                          <a:spcPct val="107000"/>
                        </a:lnSpc>
                        <a:spcAft>
                          <a:spcPts val="0"/>
                        </a:spcAft>
                      </a:pPr>
                      <a:r>
                        <a:rPr lang="ro-RO" sz="800" dirty="0">
                          <a:effectLst/>
                        </a:rPr>
                        <a:t>71.600 lei</a:t>
                      </a:r>
                      <a:endParaRPr lang="ro-RO" sz="700" dirty="0">
                        <a:effectLst/>
                        <a:latin typeface="Calibri"/>
                        <a:ea typeface="Calibri"/>
                        <a:cs typeface="Times New Roman"/>
                      </a:endParaRPr>
                    </a:p>
                  </a:txBody>
                  <a:tcPr marL="43384" marR="43384" marT="0" marB="0"/>
                </a:tc>
              </a:tr>
            </a:tbl>
          </a:graphicData>
        </a:graphic>
      </p:graphicFrame>
    </p:spTree>
    <p:extLst>
      <p:ext uri="{BB962C8B-B14F-4D97-AF65-F5344CB8AC3E}">
        <p14:creationId xmlns:p14="http://schemas.microsoft.com/office/powerpoint/2010/main" val="4148179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lstStyle/>
          <a:p>
            <a:r>
              <a:rPr lang="ro-RO" sz="3600" dirty="0" smtClean="0"/>
              <a:t>Introducere</a:t>
            </a:r>
            <a:endParaRPr lang="ro-RO" sz="3600" dirty="0"/>
          </a:p>
        </p:txBody>
      </p:sp>
      <p:sp>
        <p:nvSpPr>
          <p:cNvPr id="3" name="Content Placeholder 2"/>
          <p:cNvSpPr>
            <a:spLocks noGrp="1"/>
          </p:cNvSpPr>
          <p:nvPr>
            <p:ph idx="1"/>
          </p:nvPr>
        </p:nvSpPr>
        <p:spPr>
          <a:xfrm>
            <a:off x="467544" y="980729"/>
            <a:ext cx="8229600" cy="5472607"/>
          </a:xfrm>
        </p:spPr>
        <p:txBody>
          <a:bodyPr>
            <a:normAutofit/>
          </a:bodyPr>
          <a:lstStyle/>
          <a:p>
            <a:pPr marL="0" indent="0" algn="just">
              <a:buNone/>
            </a:pPr>
            <a:r>
              <a:rPr lang="ro-RO" sz="1400" b="1" dirty="0" smtClean="0">
                <a:solidFill>
                  <a:schemeClr val="tx1"/>
                </a:solidFill>
                <a:latin typeface="+mn-lt"/>
              </a:rPr>
              <a:t>	</a:t>
            </a:r>
            <a:r>
              <a:rPr lang="ro-RO" sz="2000" dirty="0" smtClean="0">
                <a:solidFill>
                  <a:schemeClr val="tx1"/>
                </a:solidFill>
                <a:latin typeface="+mn-lt"/>
              </a:rPr>
              <a:t>Ideea </a:t>
            </a:r>
            <a:r>
              <a:rPr lang="ro-RO" sz="2000" dirty="0">
                <a:solidFill>
                  <a:schemeClr val="tx1"/>
                </a:solidFill>
                <a:latin typeface="+mn-lt"/>
              </a:rPr>
              <a:t>afacerii vine să continue o </a:t>
            </a:r>
            <a:r>
              <a:rPr lang="ro-RO" sz="2000" dirty="0" err="1">
                <a:solidFill>
                  <a:schemeClr val="tx1"/>
                </a:solidFill>
                <a:latin typeface="+mn-lt"/>
              </a:rPr>
              <a:t>tradiţie</a:t>
            </a:r>
            <a:r>
              <a:rPr lang="ro-RO" sz="2000" dirty="0">
                <a:solidFill>
                  <a:schemeClr val="tx1"/>
                </a:solidFill>
                <a:latin typeface="+mn-lt"/>
              </a:rPr>
              <a:t> de mii de ani, dar într-o manieră originală </a:t>
            </a:r>
            <a:r>
              <a:rPr lang="ro-RO" sz="2000" dirty="0" err="1">
                <a:solidFill>
                  <a:schemeClr val="tx1"/>
                </a:solidFill>
                <a:latin typeface="+mn-lt"/>
              </a:rPr>
              <a:t>şi</a:t>
            </a:r>
            <a:r>
              <a:rPr lang="ro-RO" sz="2000" dirty="0">
                <a:solidFill>
                  <a:schemeClr val="tx1"/>
                </a:solidFill>
                <a:latin typeface="+mn-lt"/>
              </a:rPr>
              <a:t> mai profitabilă – confecționarea articolelor vestimentare într-un parteneriat tacit firmă-consumator</a:t>
            </a:r>
            <a:r>
              <a:rPr lang="ro-RO" sz="2000" dirty="0" smtClean="0">
                <a:solidFill>
                  <a:schemeClr val="tx1"/>
                </a:solidFill>
                <a:latin typeface="+mn-lt"/>
              </a:rPr>
              <a:t>.</a:t>
            </a:r>
            <a:r>
              <a:rPr lang="ro-RO" sz="2000" dirty="0">
                <a:solidFill>
                  <a:schemeClr val="tx1"/>
                </a:solidFill>
                <a:latin typeface="+mn-lt"/>
              </a:rPr>
              <a:t> Firma noastră are în vedere un concept nou de vestimentație care se caracterizează prin unicitate datorită faptului că poate fi modificată ușor fără a face costuri suplimentare putând fi utilizată în cadrul mai multor evenimente. </a:t>
            </a:r>
            <a:endParaRPr lang="ro-RO" sz="2000" dirty="0" smtClean="0">
              <a:solidFill>
                <a:schemeClr val="tx1"/>
              </a:solidFill>
              <a:latin typeface="+mn-lt"/>
            </a:endParaRPr>
          </a:p>
          <a:p>
            <a:pPr marL="0" indent="0" algn="just">
              <a:buNone/>
            </a:pPr>
            <a:r>
              <a:rPr lang="ro-RO" sz="2000" dirty="0">
                <a:solidFill>
                  <a:schemeClr val="tx1"/>
                </a:solidFill>
                <a:latin typeface="+mn-lt"/>
              </a:rPr>
              <a:t>	</a:t>
            </a:r>
            <a:r>
              <a:rPr lang="ro-RO" sz="2000" dirty="0" smtClean="0">
                <a:solidFill>
                  <a:schemeClr val="tx1"/>
                </a:solidFill>
                <a:latin typeface="+mn-lt"/>
              </a:rPr>
              <a:t>Vestimentația </a:t>
            </a:r>
            <a:r>
              <a:rPr lang="ro-RO" sz="2000" dirty="0">
                <a:solidFill>
                  <a:schemeClr val="tx1"/>
                </a:solidFill>
                <a:latin typeface="+mn-lt"/>
              </a:rPr>
              <a:t>se poate ajusta la nevoie, dacă creștem sau scădem în dimensiuni dar și în funcție de eveniment  prin eliminare și/sau adăugare a unor elemente/accesorii vestimentare precum gulere, manșete, cordoane, bandă de  prelungire, etc. </a:t>
            </a:r>
            <a:endParaRPr lang="ro-RO" sz="2000" dirty="0" smtClean="0">
              <a:solidFill>
                <a:schemeClr val="tx1"/>
              </a:solidFill>
              <a:latin typeface="+mn-lt"/>
            </a:endParaRPr>
          </a:p>
          <a:p>
            <a:pPr marL="0" indent="0" algn="just">
              <a:buNone/>
            </a:pPr>
            <a:r>
              <a:rPr lang="ro-RO" sz="2000" dirty="0" smtClean="0">
                <a:solidFill>
                  <a:schemeClr val="tx1"/>
                </a:solidFill>
                <a:latin typeface="+mn-lt"/>
              </a:rPr>
              <a:t>     </a:t>
            </a:r>
            <a:endParaRPr lang="ro-RO" sz="2000" b="1" dirty="0" smtClean="0">
              <a:solidFill>
                <a:schemeClr val="tx1"/>
              </a:solidFill>
              <a:latin typeface="+mn-lt"/>
            </a:endParaRPr>
          </a:p>
          <a:p>
            <a:pPr marL="0" indent="0" algn="just">
              <a:buNone/>
            </a:pPr>
            <a:r>
              <a:rPr lang="ro-RO" sz="2000" b="1" dirty="0" smtClean="0">
                <a:solidFill>
                  <a:schemeClr val="tx1"/>
                </a:solidFill>
                <a:latin typeface="+mn-lt"/>
              </a:rPr>
              <a:t>	</a:t>
            </a:r>
            <a:r>
              <a:rPr lang="ro-RO" sz="2000" dirty="0">
                <a:solidFill>
                  <a:schemeClr val="tx1"/>
                </a:solidFill>
                <a:latin typeface="+mn-lt"/>
              </a:rPr>
              <a:t>S.C. ARTIZEN S.R.L. este o afacere românească care are ca ocupație în prim-plan crearea într-un mod unic a vestimentației, ce poate fi folosită în scopul bunăstării societății și a mediului. Aceasta dorește să aducă idei noi pentru oameni urmărind susținerea financiară și  sănă</a:t>
            </a:r>
            <a:r>
              <a:rPr lang="ro-RO" sz="2000" b="1" dirty="0">
                <a:solidFill>
                  <a:schemeClr val="tx1"/>
                </a:solidFill>
                <a:latin typeface="+mn-lt"/>
              </a:rPr>
              <a:t>tatea</a:t>
            </a:r>
            <a:r>
              <a:rPr lang="ro-RO" sz="2000" dirty="0">
                <a:solidFill>
                  <a:schemeClr val="tx1"/>
                </a:solidFill>
                <a:latin typeface="+mn-lt"/>
              </a:rPr>
              <a:t> oameni</a:t>
            </a:r>
            <a:r>
              <a:rPr lang="ro-RO" sz="2000" b="1" dirty="0">
                <a:solidFill>
                  <a:schemeClr val="tx1"/>
                </a:solidFill>
                <a:latin typeface="+mn-lt"/>
              </a:rPr>
              <a:t>lor</a:t>
            </a:r>
            <a:r>
              <a:rPr lang="ro-RO" sz="2000" dirty="0">
                <a:solidFill>
                  <a:schemeClr val="tx1"/>
                </a:solidFill>
                <a:latin typeface="+mn-lt"/>
              </a:rPr>
              <a:t>.</a:t>
            </a:r>
            <a:endParaRPr lang="en-US" sz="2000" dirty="0">
              <a:solidFill>
                <a:schemeClr val="tx1"/>
              </a:solidFill>
              <a:latin typeface="+mn-lt"/>
            </a:endParaRPr>
          </a:p>
          <a:p>
            <a:pPr marL="0" indent="0" algn="just">
              <a:buNone/>
            </a:pPr>
            <a:endParaRPr lang="ro-RO" sz="1400" b="1" dirty="0">
              <a:solidFill>
                <a:schemeClr val="tx1"/>
              </a:solidFill>
              <a:latin typeface="+mn-lt"/>
            </a:endParaRPr>
          </a:p>
          <a:p>
            <a:pPr marL="0" indent="0">
              <a:buNone/>
            </a:pPr>
            <a:endParaRPr lang="ro-RO" sz="1400" b="1" dirty="0">
              <a:solidFill>
                <a:schemeClr val="tx1"/>
              </a:solidFill>
              <a:latin typeface="+mn-lt"/>
            </a:endParaRPr>
          </a:p>
        </p:txBody>
      </p:sp>
    </p:spTree>
    <p:extLst>
      <p:ext uri="{BB962C8B-B14F-4D97-AF65-F5344CB8AC3E}">
        <p14:creationId xmlns:p14="http://schemas.microsoft.com/office/powerpoint/2010/main" val="860849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5576" y="2199273"/>
            <a:ext cx="1408206" cy="6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300" b="1" i="0" u="none" strike="noStrike" cap="none" normalizeH="0" baseline="0" dirty="0" smtClean="0">
                <a:ln>
                  <a:noFill/>
                </a:ln>
                <a:solidFill>
                  <a:srgbClr val="000000"/>
                </a:solidFill>
                <a:effectLst/>
                <a:ea typeface="Times New Roman" pitchFamily="18" charset="0"/>
                <a:cs typeface="Times New Roman" pitchFamily="18" charset="0"/>
              </a:rPr>
              <a:t>C</a:t>
            </a:r>
            <a:r>
              <a:rPr kumimoji="0" lang="ro-RO" sz="1300" b="1" i="0" u="none" strike="noStrike" cap="none" normalizeH="0" baseline="0" dirty="0" smtClean="0" bmk="">
                <a:ln>
                  <a:noFill/>
                </a:ln>
                <a:solidFill>
                  <a:srgbClr val="000000"/>
                </a:solidFill>
                <a:effectLst/>
                <a:ea typeface="Times New Roman" pitchFamily="18" charset="0"/>
                <a:cs typeface="Times New Roman" pitchFamily="18" charset="0"/>
              </a:rPr>
              <a:t>. CHELTUIELI</a:t>
            </a:r>
            <a:endParaRPr kumimoji="0" lang="ro-RO" sz="1300" b="1" i="0" u="none" strike="noStrike" cap="none" normalizeH="0" baseline="0" dirty="0" smtClean="0">
              <a:ln>
                <a:noFill/>
              </a:ln>
              <a:solidFill>
                <a:srgbClr val="000000"/>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8987455"/>
              </p:ext>
            </p:extLst>
          </p:nvPr>
        </p:nvGraphicFramePr>
        <p:xfrm>
          <a:off x="827584" y="260648"/>
          <a:ext cx="6297930" cy="1761363"/>
        </p:xfrm>
        <a:graphic>
          <a:graphicData uri="http://schemas.openxmlformats.org/drawingml/2006/table">
            <a:tbl>
              <a:tblPr firstRow="1" firstCol="1" bandRow="1">
                <a:tableStyleId>{5C22544A-7EE6-4342-B048-85BDC9FD1C3A}</a:tableStyleId>
              </a:tblPr>
              <a:tblGrid>
                <a:gridCol w="1750695"/>
                <a:gridCol w="1826260"/>
                <a:gridCol w="1370965"/>
                <a:gridCol w="1350010"/>
              </a:tblGrid>
              <a:tr h="0">
                <a:tc>
                  <a:txBody>
                    <a:bodyPr/>
                    <a:lstStyle/>
                    <a:p>
                      <a:pPr algn="just">
                        <a:lnSpc>
                          <a:spcPct val="107000"/>
                        </a:lnSpc>
                        <a:spcAft>
                          <a:spcPts val="800"/>
                        </a:spcAft>
                      </a:pPr>
                      <a:r>
                        <a:rPr lang="ro-RO" sz="1200">
                          <a:effectLst/>
                        </a:rPr>
                        <a:t>PERSPECTIVĂ</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VENITURI  PE LUNĂ În funcție de perioadă</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VENITURI  PE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VENITURI  PE 3 ANI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În primul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71.600/90.000( în perioadele cu multe evenimente)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859.200</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2.577.600</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În al doilea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143.200(se dublează față de primul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1.718.400</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5.155.200</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După trei ani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286.400(se dublează față de anul anterior)</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3.436.800</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10.310.400</a:t>
                      </a:r>
                      <a:endParaRPr lang="ro-RO" sz="1100" dirty="0">
                        <a:effectLst/>
                        <a:latin typeface="Calibri"/>
                        <a:ea typeface="Calibri"/>
                        <a:cs typeface="Times New Roman"/>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46431905"/>
              </p:ext>
            </p:extLst>
          </p:nvPr>
        </p:nvGraphicFramePr>
        <p:xfrm>
          <a:off x="899592" y="2924944"/>
          <a:ext cx="6385561" cy="2544191"/>
        </p:xfrm>
        <a:graphic>
          <a:graphicData uri="http://schemas.openxmlformats.org/drawingml/2006/table">
            <a:tbl>
              <a:tblPr firstRow="1" firstCol="1" bandRow="1">
                <a:tableStyleId>{5C22544A-7EE6-4342-B048-85BDC9FD1C3A}</a:tableStyleId>
              </a:tblPr>
              <a:tblGrid>
                <a:gridCol w="1886470"/>
                <a:gridCol w="1529742"/>
                <a:gridCol w="1529742"/>
                <a:gridCol w="1439607"/>
              </a:tblGrid>
              <a:tr h="0">
                <a:tc gridSpan="4">
                  <a:txBody>
                    <a:bodyPr/>
                    <a:lstStyle/>
                    <a:p>
                      <a:pPr algn="just">
                        <a:lnSpc>
                          <a:spcPct val="107000"/>
                        </a:lnSpc>
                        <a:spcAft>
                          <a:spcPts val="800"/>
                        </a:spcAft>
                      </a:pPr>
                      <a:r>
                        <a:rPr lang="ro-RO" sz="1200">
                          <a:effectLst/>
                        </a:rPr>
                        <a:t>CHELTUIELI ADMINISTRATIVE</a:t>
                      </a:r>
                      <a:endParaRPr lang="ro-RO" sz="1100">
                        <a:effectLst/>
                        <a:latin typeface="Calibri"/>
                        <a:ea typeface="Calibri"/>
                        <a:cs typeface="Times New Roman"/>
                      </a:endParaRPr>
                    </a:p>
                  </a:txBody>
                  <a:tcPr marL="68580" marR="68580" marT="0" marB="0" anchor="ctr"/>
                </a:tc>
                <a:tc hMerge="1">
                  <a:txBody>
                    <a:bodyPr/>
                    <a:lstStyle/>
                    <a:p>
                      <a:endParaRPr lang="ro-RO"/>
                    </a:p>
                  </a:txBody>
                  <a:tcPr/>
                </a:tc>
                <a:tc hMerge="1">
                  <a:txBody>
                    <a:bodyPr/>
                    <a:lstStyle/>
                    <a:p>
                      <a:endParaRPr lang="ro-RO"/>
                    </a:p>
                  </a:txBody>
                  <a:tcPr/>
                </a:tc>
                <a:tc hMerge="1">
                  <a:txBody>
                    <a:bodyPr/>
                    <a:lstStyle/>
                    <a:p>
                      <a:endParaRPr lang="ro-RO"/>
                    </a:p>
                  </a:txBody>
                  <a:tcPr/>
                </a:tc>
              </a:tr>
              <a:tr h="0">
                <a:tc>
                  <a:txBody>
                    <a:bodyPr/>
                    <a:lstStyle/>
                    <a:p>
                      <a:pPr algn="just">
                        <a:lnSpc>
                          <a:spcPct val="107000"/>
                        </a:lnSpc>
                        <a:spcAft>
                          <a:spcPts val="800"/>
                        </a:spcAft>
                      </a:pPr>
                      <a:r>
                        <a:rPr lang="ro-RO" sz="1200">
                          <a:effectLst/>
                        </a:rPr>
                        <a:t>INDICATORI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LUNĂ</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3 ANI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Materii prime </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14.000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168.000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504.000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Întreținere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24.000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72.000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Electricitate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1.800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21.600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64.800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Gaz</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1.200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14.400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43.200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Telefon +internet</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1.200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3.600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Combustibil transporturi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24.000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72.000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Cheltuieli diverse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500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6.000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18.000 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TOTAL</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21.600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259.200lei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777.600lei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TOTAL CHELTUIELI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21.600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259.200 lei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777.600 lei</a:t>
                      </a:r>
                      <a:endParaRPr lang="ro-RO"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11436358"/>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219528009"/>
              </p:ext>
            </p:extLst>
          </p:nvPr>
        </p:nvGraphicFramePr>
        <p:xfrm>
          <a:off x="755576" y="332656"/>
          <a:ext cx="6316980" cy="3131312"/>
        </p:xfrm>
        <a:graphic>
          <a:graphicData uri="http://schemas.openxmlformats.org/drawingml/2006/table">
            <a:tbl>
              <a:tblPr firstRow="1" firstCol="1" bandRow="1">
                <a:tableStyleId>{5C22544A-7EE6-4342-B048-85BDC9FD1C3A}</a:tableStyleId>
              </a:tblPr>
              <a:tblGrid>
                <a:gridCol w="1560195"/>
                <a:gridCol w="1585595"/>
                <a:gridCol w="1585595"/>
                <a:gridCol w="1585595"/>
              </a:tblGrid>
              <a:tr h="0">
                <a:tc gridSpan="4">
                  <a:txBody>
                    <a:bodyPr/>
                    <a:lstStyle/>
                    <a:p>
                      <a:pPr algn="just">
                        <a:lnSpc>
                          <a:spcPct val="107000"/>
                        </a:lnSpc>
                        <a:spcAft>
                          <a:spcPts val="800"/>
                        </a:spcAft>
                      </a:pPr>
                      <a:r>
                        <a:rPr lang="ro-RO" sz="1200">
                          <a:effectLst/>
                        </a:rPr>
                        <a:t>CHELTUIELI SALARIALE ȘI CONTRIBUȚII LA ASIGURĂRILE SOCIALE ȘI DE STAT</a:t>
                      </a:r>
                      <a:endParaRPr lang="ro-RO" sz="1100">
                        <a:effectLst/>
                        <a:latin typeface="Calibri"/>
                        <a:ea typeface="Calibri"/>
                        <a:cs typeface="Times New Roman"/>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r>
              <a:tr h="0">
                <a:tc>
                  <a:txBody>
                    <a:bodyPr/>
                    <a:lstStyle/>
                    <a:p>
                      <a:pPr algn="just">
                        <a:lnSpc>
                          <a:spcPct val="107000"/>
                        </a:lnSpc>
                        <a:spcAft>
                          <a:spcPts val="800"/>
                        </a:spcAft>
                      </a:pPr>
                      <a:r>
                        <a:rPr lang="ro-RO" sz="1200">
                          <a:effectLst/>
                        </a:rPr>
                        <a:t>INDICATORI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LUNĂ</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AN</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CHELTUIELI PE 3 ANI</a:t>
                      </a:r>
                      <a:endParaRPr lang="ro-RO" sz="1100">
                        <a:effectLst/>
                        <a:latin typeface="Calibri"/>
                        <a:ea typeface="Calibri"/>
                        <a:cs typeface="Times New Roman"/>
                      </a:endParaRPr>
                    </a:p>
                  </a:txBody>
                  <a:tcPr marL="68580" marR="68580" marT="0" marB="0" anchor="ctr"/>
                </a:tc>
              </a:tr>
              <a:tr h="0">
                <a:tc>
                  <a:txBody>
                    <a:bodyPr/>
                    <a:lstStyle/>
                    <a:p>
                      <a:pPr algn="just">
                        <a:lnSpc>
                          <a:spcPct val="107000"/>
                        </a:lnSpc>
                        <a:spcAft>
                          <a:spcPts val="800"/>
                        </a:spcAft>
                      </a:pPr>
                      <a:r>
                        <a:rPr lang="ro-RO" sz="1200">
                          <a:effectLst/>
                        </a:rPr>
                        <a:t>Contabil</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2.300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27.600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82.800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Administrator</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2.500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30.000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90.000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Secretar</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2.300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27.600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82.800 lei</a:t>
                      </a:r>
                      <a:endParaRPr lang="ro-RO" sz="1100">
                        <a:effectLst/>
                        <a:latin typeface="Calibri"/>
                        <a:ea typeface="Calibri"/>
                        <a:cs typeface="Times New Roman"/>
                      </a:endParaRPr>
                    </a:p>
                  </a:txBody>
                  <a:tcPr marL="68580" marR="68580" marT="0" marB="0"/>
                </a:tc>
              </a:tr>
              <a:tr h="116840">
                <a:tc>
                  <a:txBody>
                    <a:bodyPr/>
                    <a:lstStyle/>
                    <a:p>
                      <a:pPr algn="just">
                        <a:lnSpc>
                          <a:spcPct val="107000"/>
                        </a:lnSpc>
                        <a:spcAft>
                          <a:spcPts val="800"/>
                        </a:spcAft>
                      </a:pPr>
                      <a:r>
                        <a:rPr lang="ro-RO" sz="1200">
                          <a:effectLst/>
                        </a:rPr>
                        <a:t>Directori General</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5.000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60.000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180.000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Director Adjunct</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4.000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48.000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144.000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Call Center Man</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24.000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72.000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Sofer </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1.600 lei </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19.200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57.600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Muncitor  necalificat</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12.000 lei </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36.000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Muncitor calificat</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1.900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22.800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68.400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Croitor x 3</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6.000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72.000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216.000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Cusători x 5</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9.000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108.000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324.000 lei</a:t>
                      </a:r>
                      <a:endParaRPr lang="ro-RO" sz="1100">
                        <a:effectLst/>
                        <a:latin typeface="Calibri"/>
                        <a:ea typeface="Calibri"/>
                        <a:cs typeface="Times New Roman"/>
                      </a:endParaRPr>
                    </a:p>
                  </a:txBody>
                  <a:tcPr marL="68580" marR="68580" marT="0" marB="0"/>
                </a:tc>
              </a:tr>
              <a:tr h="0">
                <a:tc>
                  <a:txBody>
                    <a:bodyPr/>
                    <a:lstStyle/>
                    <a:p>
                      <a:pPr algn="just">
                        <a:lnSpc>
                          <a:spcPct val="107000"/>
                        </a:lnSpc>
                        <a:spcAft>
                          <a:spcPts val="800"/>
                        </a:spcAft>
                      </a:pPr>
                      <a:r>
                        <a:rPr lang="ro-RO" sz="1200">
                          <a:effectLst/>
                        </a:rPr>
                        <a:t>TOTAL</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37.600 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451.200lei</a:t>
                      </a:r>
                      <a:endParaRPr lang="ro-RO" sz="110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dirty="0">
                          <a:effectLst/>
                        </a:rPr>
                        <a:t>1.353.600 lei</a:t>
                      </a:r>
                      <a:endParaRPr lang="ro-RO" sz="1100" dirty="0">
                        <a:effectLst/>
                        <a:latin typeface="Calibri"/>
                        <a:ea typeface="Calibri"/>
                        <a:cs typeface="Times New Roman"/>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98046078"/>
              </p:ext>
            </p:extLst>
          </p:nvPr>
        </p:nvGraphicFramePr>
        <p:xfrm>
          <a:off x="755576" y="4221088"/>
          <a:ext cx="6336704" cy="1800198"/>
        </p:xfrm>
        <a:graphic>
          <a:graphicData uri="http://schemas.openxmlformats.org/drawingml/2006/table">
            <a:tbl>
              <a:tblPr firstRow="1" firstCol="1" bandRow="1">
                <a:tableStyleId>{5C22544A-7EE6-4342-B048-85BDC9FD1C3A}</a:tableStyleId>
              </a:tblPr>
              <a:tblGrid>
                <a:gridCol w="3168352"/>
                <a:gridCol w="3168352"/>
              </a:tblGrid>
              <a:tr h="223773">
                <a:tc gridSpan="2">
                  <a:txBody>
                    <a:bodyPr/>
                    <a:lstStyle/>
                    <a:p>
                      <a:pPr algn="just">
                        <a:lnSpc>
                          <a:spcPct val="107000"/>
                        </a:lnSpc>
                        <a:spcAft>
                          <a:spcPts val="800"/>
                        </a:spcAft>
                      </a:pPr>
                      <a:r>
                        <a:rPr lang="ro-RO" sz="1200" dirty="0">
                          <a:effectLst/>
                        </a:rPr>
                        <a:t>Costuri</a:t>
                      </a:r>
                      <a:endParaRPr lang="ro-RO" sz="1100" dirty="0">
                        <a:effectLst/>
                        <a:latin typeface="Calibri"/>
                        <a:ea typeface="Calibri"/>
                        <a:cs typeface="Times New Roman"/>
                      </a:endParaRPr>
                    </a:p>
                  </a:txBody>
                  <a:tcPr marL="68580" marR="68580" marT="0" marB="0"/>
                </a:tc>
                <a:tc hMerge="1">
                  <a:txBody>
                    <a:bodyPr/>
                    <a:lstStyle/>
                    <a:p>
                      <a:endParaRPr lang="ro-RO"/>
                    </a:p>
                  </a:txBody>
                  <a:tcPr/>
                </a:tc>
              </a:tr>
              <a:tr h="223773">
                <a:tc>
                  <a:txBody>
                    <a:bodyPr/>
                    <a:lstStyle/>
                    <a:p>
                      <a:pPr algn="just">
                        <a:lnSpc>
                          <a:spcPct val="107000"/>
                        </a:lnSpc>
                        <a:spcAft>
                          <a:spcPts val="800"/>
                        </a:spcAft>
                      </a:pPr>
                      <a:r>
                        <a:rPr lang="ro-RO" sz="1200">
                          <a:effectLst/>
                        </a:rPr>
                        <a:t>INDICATORI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SUMĂ LEI</a:t>
                      </a:r>
                      <a:endParaRPr lang="ro-RO" sz="1100">
                        <a:effectLst/>
                        <a:latin typeface="Calibri"/>
                        <a:ea typeface="Calibri"/>
                        <a:cs typeface="Times New Roman"/>
                      </a:endParaRPr>
                    </a:p>
                  </a:txBody>
                  <a:tcPr marL="68580" marR="68580" marT="0" marB="0" anchor="ctr"/>
                </a:tc>
              </a:tr>
              <a:tr h="223773">
                <a:tc>
                  <a:txBody>
                    <a:bodyPr/>
                    <a:lstStyle/>
                    <a:p>
                      <a:pPr algn="just">
                        <a:lnSpc>
                          <a:spcPct val="107000"/>
                        </a:lnSpc>
                        <a:spcAft>
                          <a:spcPts val="800"/>
                        </a:spcAft>
                      </a:pPr>
                      <a:r>
                        <a:rPr lang="ro-RO" sz="1200">
                          <a:effectLst/>
                        </a:rPr>
                        <a:t>Capital</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580.000</a:t>
                      </a:r>
                      <a:endParaRPr lang="ro-RO" sz="1100">
                        <a:effectLst/>
                        <a:latin typeface="Calibri"/>
                        <a:ea typeface="Calibri"/>
                        <a:cs typeface="Times New Roman"/>
                      </a:endParaRPr>
                    </a:p>
                  </a:txBody>
                  <a:tcPr marL="68580" marR="68580" marT="0" marB="0" anchor="ctr"/>
                </a:tc>
              </a:tr>
              <a:tr h="457560">
                <a:tc>
                  <a:txBody>
                    <a:bodyPr/>
                    <a:lstStyle/>
                    <a:p>
                      <a:pPr algn="just">
                        <a:lnSpc>
                          <a:spcPct val="107000"/>
                        </a:lnSpc>
                        <a:spcAft>
                          <a:spcPts val="800"/>
                        </a:spcAft>
                      </a:pPr>
                      <a:r>
                        <a:rPr lang="ro-RO" sz="1200">
                          <a:effectLst/>
                        </a:rPr>
                        <a:t>Suma necesară pentru a lansa și finanța afacerea</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580.000 </a:t>
                      </a:r>
                      <a:endParaRPr lang="ro-RO" sz="1100" dirty="0">
                        <a:effectLst/>
                        <a:latin typeface="Calibri"/>
                        <a:ea typeface="Calibri"/>
                        <a:cs typeface="Times New Roman"/>
                      </a:endParaRPr>
                    </a:p>
                  </a:txBody>
                  <a:tcPr marL="68580" marR="68580" marT="0" marB="0" anchor="ctr"/>
                </a:tc>
              </a:tr>
              <a:tr h="223773">
                <a:tc>
                  <a:txBody>
                    <a:bodyPr/>
                    <a:lstStyle/>
                    <a:p>
                      <a:pPr algn="just">
                        <a:lnSpc>
                          <a:spcPct val="107000"/>
                        </a:lnSpc>
                        <a:spcAft>
                          <a:spcPts val="800"/>
                        </a:spcAft>
                      </a:pPr>
                      <a:r>
                        <a:rPr lang="ro-RO" sz="1200">
                          <a:effectLst/>
                        </a:rPr>
                        <a:t>Venituri pe 3 ani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2.577.600</a:t>
                      </a:r>
                      <a:endParaRPr lang="ro-RO" sz="1100">
                        <a:effectLst/>
                        <a:latin typeface="Calibri"/>
                        <a:ea typeface="Calibri"/>
                        <a:cs typeface="Times New Roman"/>
                      </a:endParaRPr>
                    </a:p>
                  </a:txBody>
                  <a:tcPr marL="68580" marR="68580" marT="0" marB="0" anchor="ctr"/>
                </a:tc>
              </a:tr>
              <a:tr h="223773">
                <a:tc>
                  <a:txBody>
                    <a:bodyPr/>
                    <a:lstStyle/>
                    <a:p>
                      <a:pPr algn="just">
                        <a:lnSpc>
                          <a:spcPct val="107000"/>
                        </a:lnSpc>
                        <a:spcAft>
                          <a:spcPts val="800"/>
                        </a:spcAft>
                      </a:pPr>
                      <a:r>
                        <a:rPr lang="ro-RO" sz="1200">
                          <a:effectLst/>
                        </a:rPr>
                        <a:t>Cheltuieli pe 3 ani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2.278.800</a:t>
                      </a:r>
                      <a:endParaRPr lang="ro-RO" sz="1100">
                        <a:effectLst/>
                        <a:latin typeface="Calibri"/>
                        <a:ea typeface="Calibri"/>
                        <a:cs typeface="Times New Roman"/>
                      </a:endParaRPr>
                    </a:p>
                  </a:txBody>
                  <a:tcPr marL="68580" marR="68580" marT="0" marB="0" anchor="ctr"/>
                </a:tc>
              </a:tr>
              <a:tr h="223773">
                <a:tc>
                  <a:txBody>
                    <a:bodyPr/>
                    <a:lstStyle/>
                    <a:p>
                      <a:pPr algn="just">
                        <a:lnSpc>
                          <a:spcPct val="107000"/>
                        </a:lnSpc>
                        <a:spcAft>
                          <a:spcPts val="800"/>
                        </a:spcAft>
                      </a:pPr>
                      <a:r>
                        <a:rPr lang="ro-RO" sz="1200">
                          <a:effectLst/>
                        </a:rPr>
                        <a:t>Profit pe 3 ani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298.800 (61.000 euro)</a:t>
                      </a:r>
                      <a:endParaRPr lang="ro-RO"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35510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8217" y="96213"/>
            <a:ext cx="1423788" cy="338554"/>
          </a:xfrm>
          <a:prstGeom prst="rect">
            <a:avLst/>
          </a:prstGeom>
        </p:spPr>
        <p:txBody>
          <a:bodyPr wrap="none">
            <a:spAutoFit/>
          </a:bodyPr>
          <a:lstStyle/>
          <a:p>
            <a:r>
              <a:rPr lang="ro-RO" sz="1600" b="1" dirty="0"/>
              <a:t>D. COSTURI</a:t>
            </a:r>
          </a:p>
        </p:txBody>
      </p:sp>
      <p:sp>
        <p:nvSpPr>
          <p:cNvPr id="7" name="Rectangle 6"/>
          <p:cNvSpPr/>
          <p:nvPr/>
        </p:nvSpPr>
        <p:spPr>
          <a:xfrm>
            <a:off x="653161" y="1268760"/>
            <a:ext cx="1952779" cy="369332"/>
          </a:xfrm>
          <a:prstGeom prst="rect">
            <a:avLst/>
          </a:prstGeom>
        </p:spPr>
        <p:txBody>
          <a:bodyPr wrap="none">
            <a:spAutoFit/>
          </a:bodyPr>
          <a:lstStyle/>
          <a:p>
            <a:r>
              <a:rPr lang="ro-RO" dirty="0"/>
              <a:t>Costuri pe o lună</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86455595"/>
              </p:ext>
            </p:extLst>
          </p:nvPr>
        </p:nvGraphicFramePr>
        <p:xfrm>
          <a:off x="2987824" y="476672"/>
          <a:ext cx="5904656" cy="2152215"/>
        </p:xfrm>
        <a:graphic>
          <a:graphicData uri="http://schemas.openxmlformats.org/drawingml/2006/table">
            <a:tbl>
              <a:tblPr firstRow="1" firstCol="1" bandRow="1">
                <a:tableStyleId>{5C22544A-7EE6-4342-B048-85BDC9FD1C3A}</a:tableStyleId>
              </a:tblPr>
              <a:tblGrid>
                <a:gridCol w="2952328"/>
                <a:gridCol w="2952328"/>
              </a:tblGrid>
              <a:tr h="237952">
                <a:tc>
                  <a:txBody>
                    <a:bodyPr/>
                    <a:lstStyle/>
                    <a:p>
                      <a:pPr algn="just">
                        <a:lnSpc>
                          <a:spcPct val="107000"/>
                        </a:lnSpc>
                        <a:spcAft>
                          <a:spcPts val="800"/>
                        </a:spcAft>
                      </a:pPr>
                      <a:r>
                        <a:rPr lang="ro-RO" sz="1200">
                          <a:effectLst/>
                        </a:rPr>
                        <a:t>INDICATORI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SUMĂ LEI</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Salarii și alte beneficii ale personalului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37.600</a:t>
                      </a:r>
                      <a:endParaRPr lang="ro-RO" sz="1100">
                        <a:effectLst/>
                        <a:latin typeface="Calibri"/>
                        <a:ea typeface="Calibri"/>
                        <a:cs typeface="Times New Roman"/>
                      </a:endParaRPr>
                    </a:p>
                  </a:txBody>
                  <a:tcPr marL="68580" marR="68580" marT="0" marB="0" anchor="ctr"/>
                </a:tc>
              </a:tr>
              <a:tr h="486551">
                <a:tc>
                  <a:txBody>
                    <a:bodyPr/>
                    <a:lstStyle/>
                    <a:p>
                      <a:pPr algn="just">
                        <a:lnSpc>
                          <a:spcPct val="107000"/>
                        </a:lnSpc>
                        <a:spcAft>
                          <a:spcPts val="800"/>
                        </a:spcAft>
                      </a:pPr>
                      <a:r>
                        <a:rPr lang="ro-RO" sz="1200">
                          <a:effectLst/>
                        </a:rPr>
                        <a:t>Elemente de capital circulant ( Materii prime)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14.000</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Asigurări/Impozite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6.000</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Întreținere/Utilități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3.200</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Promovare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2.300</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Altele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200</a:t>
                      </a:r>
                      <a:endParaRPr lang="ro-RO" sz="1100">
                        <a:effectLst/>
                        <a:latin typeface="Calibri"/>
                        <a:ea typeface="Calibri"/>
                        <a:cs typeface="Times New Roman"/>
                      </a:endParaRPr>
                    </a:p>
                  </a:txBody>
                  <a:tcPr marL="68580" marR="68580" marT="0" marB="0" anchor="ctr"/>
                </a:tc>
              </a:tr>
              <a:tr h="237952">
                <a:tc>
                  <a:txBody>
                    <a:bodyPr/>
                    <a:lstStyle/>
                    <a:p>
                      <a:pPr algn="just">
                        <a:lnSpc>
                          <a:spcPct val="107000"/>
                        </a:lnSpc>
                        <a:spcAft>
                          <a:spcPts val="800"/>
                        </a:spcAft>
                      </a:pPr>
                      <a:r>
                        <a:rPr lang="ro-RO" sz="1200">
                          <a:effectLst/>
                        </a:rPr>
                        <a:t>Total cheltuieli pentru o lună</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63.300</a:t>
                      </a:r>
                      <a:endParaRPr lang="ro-RO" sz="1100" dirty="0">
                        <a:effectLst/>
                        <a:latin typeface="Calibri"/>
                        <a:ea typeface="Calibri"/>
                        <a:cs typeface="Times New Roman"/>
                      </a:endParaRPr>
                    </a:p>
                  </a:txBody>
                  <a:tcPr marL="68580" marR="68580" marT="0" marB="0" anchor="ctr"/>
                </a:tc>
              </a:tr>
            </a:tbl>
          </a:graphicData>
        </a:graphic>
      </p:graphicFrame>
      <p:sp>
        <p:nvSpPr>
          <p:cNvPr id="8" name="Rectangle 7"/>
          <p:cNvSpPr/>
          <p:nvPr/>
        </p:nvSpPr>
        <p:spPr>
          <a:xfrm>
            <a:off x="2843808" y="2658012"/>
            <a:ext cx="7562493" cy="861774"/>
          </a:xfrm>
          <a:prstGeom prst="rect">
            <a:avLst/>
          </a:prstGeom>
        </p:spPr>
        <p:txBody>
          <a:bodyPr wrap="square">
            <a:spAutoFit/>
          </a:bodyPr>
          <a:lstStyle/>
          <a:p>
            <a:r>
              <a:rPr lang="ro-RO" sz="1600" dirty="0"/>
              <a:t> </a:t>
            </a:r>
          </a:p>
          <a:p>
            <a:r>
              <a:rPr lang="ro-RO" sz="1600" dirty="0"/>
              <a:t>Costuri pentru 1 an: 63.300 *12 =759.600 lei</a:t>
            </a:r>
          </a:p>
          <a:p>
            <a:r>
              <a:rPr lang="ro-RO" sz="1600" dirty="0"/>
              <a:t>Costuri pentru 3 ani: </a:t>
            </a:r>
            <a:r>
              <a:rPr lang="ro-RO" sz="1600" dirty="0" smtClean="0"/>
              <a:t>759.600*3= </a:t>
            </a:r>
            <a:r>
              <a:rPr lang="ro-RO" sz="1600" dirty="0"/>
              <a:t>2.278.800 lei</a:t>
            </a:r>
          </a:p>
        </p:txBody>
      </p:sp>
      <p:graphicFrame>
        <p:nvGraphicFramePr>
          <p:cNvPr id="9" name="Table 8"/>
          <p:cNvGraphicFramePr>
            <a:graphicFrameLocks noGrp="1"/>
          </p:cNvGraphicFramePr>
          <p:nvPr>
            <p:extLst>
              <p:ext uri="{D42A27DB-BD31-4B8C-83A1-F6EECF244321}">
                <p14:modId xmlns:p14="http://schemas.microsoft.com/office/powerpoint/2010/main" val="2605179541"/>
              </p:ext>
            </p:extLst>
          </p:nvPr>
        </p:nvGraphicFramePr>
        <p:xfrm>
          <a:off x="899592" y="3519786"/>
          <a:ext cx="6048672" cy="2668017"/>
        </p:xfrm>
        <a:graphic>
          <a:graphicData uri="http://schemas.openxmlformats.org/drawingml/2006/table">
            <a:tbl>
              <a:tblPr firstRow="1" firstCol="1" bandRow="1">
                <a:tableStyleId>{5C22544A-7EE6-4342-B048-85BDC9FD1C3A}</a:tableStyleId>
              </a:tblPr>
              <a:tblGrid>
                <a:gridCol w="3024336"/>
                <a:gridCol w="3024336"/>
              </a:tblGrid>
              <a:tr h="203829">
                <a:tc>
                  <a:txBody>
                    <a:bodyPr/>
                    <a:lstStyle/>
                    <a:p>
                      <a:pPr algn="just">
                        <a:lnSpc>
                          <a:spcPct val="107000"/>
                        </a:lnSpc>
                        <a:spcAft>
                          <a:spcPts val="800"/>
                        </a:spcAft>
                      </a:pPr>
                      <a:r>
                        <a:rPr lang="ro-RO" sz="1200" dirty="0">
                          <a:effectLst/>
                        </a:rPr>
                        <a:t>INDICATORI</a:t>
                      </a:r>
                      <a:endParaRPr lang="ro-RO" sz="1100" dirty="0">
                        <a:effectLst/>
                        <a:latin typeface="Calibri"/>
                        <a:ea typeface="Calibri"/>
                        <a:cs typeface="Times New Roman"/>
                      </a:endParaRPr>
                    </a:p>
                  </a:txBody>
                  <a:tcPr marL="68580" marR="68580" marT="0" marB="0"/>
                </a:tc>
                <a:tc>
                  <a:txBody>
                    <a:bodyPr/>
                    <a:lstStyle/>
                    <a:p>
                      <a:pPr algn="just">
                        <a:lnSpc>
                          <a:spcPct val="107000"/>
                        </a:lnSpc>
                        <a:spcAft>
                          <a:spcPts val="800"/>
                        </a:spcAft>
                      </a:pPr>
                      <a:r>
                        <a:rPr lang="ro-RO" sz="1200">
                          <a:effectLst/>
                        </a:rPr>
                        <a:t>SUMĂ LEI</a:t>
                      </a:r>
                      <a:endParaRPr lang="ro-RO" sz="1100">
                        <a:effectLst/>
                        <a:latin typeface="Calibri"/>
                        <a:ea typeface="Calibri"/>
                        <a:cs typeface="Times New Roman"/>
                      </a:endParaRPr>
                    </a:p>
                  </a:txBody>
                  <a:tcPr marL="68580" marR="68580" marT="0" marB="0"/>
                </a:tc>
              </a:tr>
              <a:tr h="629727">
                <a:tc>
                  <a:txBody>
                    <a:bodyPr/>
                    <a:lstStyle/>
                    <a:p>
                      <a:pPr algn="just">
                        <a:lnSpc>
                          <a:spcPct val="107000"/>
                        </a:lnSpc>
                        <a:spcAft>
                          <a:spcPts val="800"/>
                        </a:spcAft>
                      </a:pPr>
                      <a:r>
                        <a:rPr lang="ro-RO" sz="1200" dirty="0">
                          <a:effectLst/>
                        </a:rPr>
                        <a:t>Achiziționarea de echipamente și materiale pentru desfășurarea activității</a:t>
                      </a:r>
                      <a:endParaRPr lang="ro-RO" sz="1100" dirty="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400.000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Instalare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1.200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dirty="0">
                          <a:effectLst/>
                        </a:rPr>
                        <a:t>Cheltuieli profesionale</a:t>
                      </a:r>
                      <a:endParaRPr lang="ro-RO" sz="1100" dirty="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800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dirty="0">
                          <a:effectLst/>
                        </a:rPr>
                        <a:t>Licențe și autorizații</a:t>
                      </a:r>
                      <a:endParaRPr lang="ro-RO" sz="1100" dirty="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1.000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Utilități și telefonie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450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Asigurări</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3.500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Publicitate pentru inaugurare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1.000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Supraveghere și securitate</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2.000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Amenajare spațiu</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a:effectLst/>
                        </a:rPr>
                        <a:t>13.500</a:t>
                      </a:r>
                      <a:endParaRPr lang="ro-RO" sz="1100">
                        <a:effectLst/>
                        <a:latin typeface="Calibri"/>
                        <a:ea typeface="Calibri"/>
                        <a:cs typeface="Times New Roman"/>
                      </a:endParaRPr>
                    </a:p>
                  </a:txBody>
                  <a:tcPr marL="68580" marR="68580" marT="0" marB="0" anchor="ctr"/>
                </a:tc>
              </a:tr>
              <a:tr h="203829">
                <a:tc>
                  <a:txBody>
                    <a:bodyPr/>
                    <a:lstStyle/>
                    <a:p>
                      <a:pPr algn="just">
                        <a:lnSpc>
                          <a:spcPct val="107000"/>
                        </a:lnSpc>
                        <a:spcAft>
                          <a:spcPts val="800"/>
                        </a:spcAft>
                      </a:pPr>
                      <a:r>
                        <a:rPr lang="ro-RO" sz="1200">
                          <a:effectLst/>
                        </a:rPr>
                        <a:t>TOTAL</a:t>
                      </a:r>
                      <a:endParaRPr lang="ro-RO" sz="1100">
                        <a:effectLst/>
                        <a:latin typeface="Calibri"/>
                        <a:ea typeface="Calibri"/>
                        <a:cs typeface="Times New Roman"/>
                      </a:endParaRPr>
                    </a:p>
                  </a:txBody>
                  <a:tcPr marL="68580" marR="68580" marT="0" marB="0" anchor="ctr"/>
                </a:tc>
                <a:tc>
                  <a:txBody>
                    <a:bodyPr/>
                    <a:lstStyle/>
                    <a:p>
                      <a:pPr algn="just">
                        <a:lnSpc>
                          <a:spcPct val="107000"/>
                        </a:lnSpc>
                        <a:spcAft>
                          <a:spcPts val="800"/>
                        </a:spcAft>
                      </a:pPr>
                      <a:r>
                        <a:rPr lang="ro-RO" sz="1200" dirty="0">
                          <a:effectLst/>
                        </a:rPr>
                        <a:t>423.450</a:t>
                      </a:r>
                      <a:endParaRPr lang="ro-RO"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90266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363272" cy="979512"/>
          </a:xfrm>
        </p:spPr>
        <p:txBody>
          <a:bodyPr/>
          <a:lstStyle/>
          <a:p>
            <a:r>
              <a:rPr lang="ro-RO" sz="3600" dirty="0" smtClean="0"/>
              <a:t>Concluzii</a:t>
            </a:r>
            <a:endParaRPr lang="ro-RO" sz="3600" dirty="0"/>
          </a:p>
        </p:txBody>
      </p:sp>
      <p:sp>
        <p:nvSpPr>
          <p:cNvPr id="3" name="Content Placeholder 2"/>
          <p:cNvSpPr>
            <a:spLocks noGrp="1"/>
          </p:cNvSpPr>
          <p:nvPr>
            <p:ph idx="1"/>
          </p:nvPr>
        </p:nvSpPr>
        <p:spPr/>
        <p:txBody>
          <a:bodyPr>
            <a:normAutofit/>
          </a:bodyPr>
          <a:lstStyle/>
          <a:p>
            <a:pPr marL="0" indent="0" algn="just">
              <a:buNone/>
            </a:pPr>
            <a:r>
              <a:rPr lang="ro-RO" sz="1600" b="1" dirty="0" smtClean="0">
                <a:solidFill>
                  <a:schemeClr val="tx1"/>
                </a:solidFill>
                <a:latin typeface="+mn-lt"/>
              </a:rPr>
              <a:t>	</a:t>
            </a:r>
            <a:r>
              <a:rPr lang="ro-RO" sz="1600" b="1" dirty="0">
                <a:solidFill>
                  <a:schemeClr val="tx1"/>
                </a:solidFill>
                <a:latin typeface="+mn-lt"/>
              </a:rPr>
              <a:t>Când am hotărât să investim bani, talent, creativitate și timp pentru a construi </a:t>
            </a:r>
            <a:r>
              <a:rPr lang="ro-RO" sz="1600" b="1" i="1" dirty="0">
                <a:solidFill>
                  <a:schemeClr val="tx1"/>
                </a:solidFill>
                <a:latin typeface="+mn-lt"/>
              </a:rPr>
              <a:t>ARTIZEN </a:t>
            </a:r>
            <a:r>
              <a:rPr lang="ro-RO" sz="1600" b="1" dirty="0">
                <a:solidFill>
                  <a:schemeClr val="tx1"/>
                </a:solidFill>
                <a:latin typeface="+mn-lt"/>
              </a:rPr>
              <a:t>ne-am gândit la ce ne-am dori noi să facem în domeniul vestimentar. Astfel, am pornit de la premisa că cel mai important este ca serviciile pe care le oferim să fie de cea mai bună calitate. Ca un rod al ideilor noastre a luat naștere această afacere.</a:t>
            </a:r>
          </a:p>
          <a:p>
            <a:pPr marL="0" indent="0" algn="just">
              <a:buNone/>
            </a:pPr>
            <a:r>
              <a:rPr lang="ro-RO" sz="1600" b="1" dirty="0">
                <a:solidFill>
                  <a:schemeClr val="tx1"/>
                </a:solidFill>
                <a:latin typeface="+mn-lt"/>
              </a:rPr>
              <a:t>	Deși avem concurență și pare a fi un business similar cu celelalte existente pe piață, există o sumedenie de elemente originale, printre care, cel care joacă rolul principal-creativitatea, unicitatea articolelor și lecțiile de croitorie. Principalul nostru scop este să satisfacem nevoile și cerințele clienților noștri așa cum trebuie.</a:t>
            </a:r>
          </a:p>
          <a:p>
            <a:pPr marL="0" indent="0" algn="just">
              <a:buNone/>
            </a:pPr>
            <a:endParaRPr lang="ro-RO" sz="1600" b="1" dirty="0">
              <a:solidFill>
                <a:schemeClr val="tx1"/>
              </a:solidFill>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4196410"/>
            <a:ext cx="3161704" cy="2430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96410"/>
            <a:ext cx="4359306" cy="2408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846301"/>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2952328"/>
          </a:xfrm>
        </p:spPr>
        <p:txBody>
          <a:bodyPr/>
          <a:lstStyle/>
          <a:p>
            <a:r>
              <a:rPr lang="ro-RO" sz="2800" dirty="0" smtClean="0"/>
              <a:t>Cu mulțumiri și un mesaj bun de la o viitoare antreprenoare,</a:t>
            </a:r>
            <a:r>
              <a:rPr lang="ro-RO" sz="2400" dirty="0" smtClean="0"/>
              <a:t/>
            </a:r>
            <a:br>
              <a:rPr lang="ro-RO" sz="2400" dirty="0" smtClean="0"/>
            </a:br>
            <a:r>
              <a:rPr lang="ro-RO" sz="2400" dirty="0" smtClean="0"/>
              <a:t>Estera Daria </a:t>
            </a:r>
            <a:r>
              <a:rPr lang="ro-RO" sz="2400" dirty="0" err="1" smtClean="0"/>
              <a:t>Sainiuc</a:t>
            </a:r>
            <a:r>
              <a:rPr lang="ro-RO" sz="2400" dirty="0" smtClean="0"/>
              <a:t/>
            </a:r>
            <a:br>
              <a:rPr lang="ro-RO" sz="2400" dirty="0" smtClean="0"/>
            </a:br>
            <a:endParaRPr lang="en-US" sz="2400" dirty="0"/>
          </a:p>
        </p:txBody>
      </p:sp>
      <p:sp>
        <p:nvSpPr>
          <p:cNvPr id="3" name="Content Placeholder 2"/>
          <p:cNvSpPr>
            <a:spLocks noGrp="1"/>
          </p:cNvSpPr>
          <p:nvPr>
            <p:ph idx="1"/>
          </p:nvPr>
        </p:nvSpPr>
        <p:spPr>
          <a:xfrm>
            <a:off x="457200" y="3140968"/>
            <a:ext cx="8229600" cy="2985195"/>
          </a:xfrm>
        </p:spPr>
        <p:txBody>
          <a:bodyPr/>
          <a:lstStyle/>
          <a:p>
            <a:pPr algn="ctr"/>
            <a:endParaRPr lang="ro-RO" b="1" dirty="0" smtClean="0"/>
          </a:p>
          <a:p>
            <a:pPr marL="0" indent="0" algn="ctr">
              <a:buNone/>
            </a:pPr>
            <a:r>
              <a:rPr lang="ro-RO" b="1" dirty="0" smtClean="0">
                <a:solidFill>
                  <a:schemeClr val="accent3"/>
                </a:solidFill>
              </a:rPr>
              <a:t>„</a:t>
            </a:r>
            <a:r>
              <a:rPr lang="ro-RO" b="1" dirty="0">
                <a:solidFill>
                  <a:schemeClr val="accent3"/>
                </a:solidFill>
              </a:rPr>
              <a:t>Fără pasiune, nici o afacere nu va obține succes pe termen lung. Iar fără curaj, nici o afacere nu va deveni realitate.” </a:t>
            </a:r>
            <a:endParaRPr lang="ro-RO" b="1" dirty="0" smtClean="0">
              <a:solidFill>
                <a:schemeClr val="accent3"/>
              </a:solidFill>
            </a:endParaRPr>
          </a:p>
          <a:p>
            <a:pPr marL="0" indent="0" algn="ctr">
              <a:buNone/>
            </a:pPr>
            <a:r>
              <a:rPr lang="ro-RO" b="1" dirty="0" smtClean="0">
                <a:solidFill>
                  <a:schemeClr val="accent3"/>
                </a:solidFill>
              </a:rPr>
              <a:t>– </a:t>
            </a:r>
            <a:r>
              <a:rPr lang="ro-RO" b="1" dirty="0">
                <a:solidFill>
                  <a:schemeClr val="accent3"/>
                </a:solidFill>
              </a:rPr>
              <a:t>Ilinca </a:t>
            </a:r>
            <a:r>
              <a:rPr lang="ro-RO" b="1" dirty="0" smtClean="0">
                <a:solidFill>
                  <a:schemeClr val="accent3"/>
                </a:solidFill>
              </a:rPr>
              <a:t>Dobrescu -</a:t>
            </a:r>
            <a:endParaRPr lang="en-US" dirty="0">
              <a:solidFill>
                <a:schemeClr val="accent3"/>
              </a:solidFill>
            </a:endParaRPr>
          </a:p>
        </p:txBody>
      </p:sp>
    </p:spTree>
    <p:extLst>
      <p:ext uri="{BB962C8B-B14F-4D97-AF65-F5344CB8AC3E}">
        <p14:creationId xmlns:p14="http://schemas.microsoft.com/office/powerpoint/2010/main" val="44982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lstStyle/>
          <a:p>
            <a:r>
              <a:rPr lang="ro-RO" dirty="0" smtClean="0"/>
              <a:t>Date despre firmă</a:t>
            </a:r>
            <a:endParaRPr lang="en-US" dirty="0"/>
          </a:p>
        </p:txBody>
      </p:sp>
      <p:sp>
        <p:nvSpPr>
          <p:cNvPr id="3" name="Content Placeholder 2"/>
          <p:cNvSpPr>
            <a:spLocks noGrp="1"/>
          </p:cNvSpPr>
          <p:nvPr>
            <p:ph idx="1"/>
          </p:nvPr>
        </p:nvSpPr>
        <p:spPr>
          <a:xfrm>
            <a:off x="457200" y="1196752"/>
            <a:ext cx="8229600" cy="5256584"/>
          </a:xfrm>
        </p:spPr>
        <p:txBody>
          <a:bodyPr>
            <a:normAutofit/>
          </a:bodyPr>
          <a:lstStyle/>
          <a:p>
            <a:r>
              <a:rPr lang="ro-RO" b="1" u="sng" dirty="0">
                <a:solidFill>
                  <a:schemeClr val="tx1"/>
                </a:solidFill>
              </a:rPr>
              <a:t>Numele complet al firmei</a:t>
            </a:r>
            <a:r>
              <a:rPr lang="en-US" b="1" dirty="0">
                <a:solidFill>
                  <a:schemeClr val="tx1"/>
                </a:solidFill>
              </a:rPr>
              <a:t>: </a:t>
            </a:r>
            <a:r>
              <a:rPr lang="en-US" dirty="0">
                <a:solidFill>
                  <a:schemeClr val="tx1"/>
                </a:solidFill>
              </a:rPr>
              <a:t>S.C. ARTIZEN S.R.L. </a:t>
            </a:r>
            <a:endParaRPr lang="ro-RO" dirty="0" smtClean="0">
              <a:solidFill>
                <a:schemeClr val="tx1"/>
              </a:solidFill>
            </a:endParaRPr>
          </a:p>
          <a:p>
            <a:r>
              <a:rPr lang="en-US" dirty="0" smtClean="0">
                <a:solidFill>
                  <a:schemeClr val="tx1"/>
                </a:solidFill>
              </a:rPr>
              <a:t>(</a:t>
            </a:r>
            <a:r>
              <a:rPr lang="en-US" dirty="0">
                <a:solidFill>
                  <a:schemeClr val="tx1"/>
                </a:solidFill>
              </a:rPr>
              <a:t>De </a:t>
            </a:r>
            <a:r>
              <a:rPr lang="en-US" dirty="0" err="1">
                <a:solidFill>
                  <a:schemeClr val="tx1"/>
                </a:solidFill>
              </a:rPr>
              <a:t>ce</a:t>
            </a:r>
            <a:r>
              <a:rPr lang="en-US" dirty="0">
                <a:solidFill>
                  <a:schemeClr val="tx1"/>
                </a:solidFill>
              </a:rPr>
              <a:t> ARTIZEN? – ARTI de la </a:t>
            </a:r>
            <a:r>
              <a:rPr lang="en-US" dirty="0" err="1">
                <a:solidFill>
                  <a:schemeClr val="tx1"/>
                </a:solidFill>
              </a:rPr>
              <a:t>articole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artă</a:t>
            </a:r>
            <a:r>
              <a:rPr lang="en-US" dirty="0">
                <a:solidFill>
                  <a:schemeClr val="tx1"/>
                </a:solidFill>
              </a:rPr>
              <a:t> </a:t>
            </a:r>
            <a:r>
              <a:rPr lang="en-US" dirty="0" err="1">
                <a:solidFill>
                  <a:schemeClr val="tx1"/>
                </a:solidFill>
              </a:rPr>
              <a:t>iar</a:t>
            </a:r>
            <a:r>
              <a:rPr lang="en-US" dirty="0">
                <a:solidFill>
                  <a:schemeClr val="tx1"/>
                </a:solidFill>
              </a:rPr>
              <a:t> ZEN de la </a:t>
            </a:r>
            <a:r>
              <a:rPr lang="en-US" dirty="0" err="1">
                <a:solidFill>
                  <a:schemeClr val="tx1"/>
                </a:solidFill>
              </a:rPr>
              <a:t>starea</a:t>
            </a:r>
            <a:r>
              <a:rPr lang="en-US" dirty="0">
                <a:solidFill>
                  <a:schemeClr val="tx1"/>
                </a:solidFill>
              </a:rPr>
              <a:t> de bine </a:t>
            </a:r>
            <a:r>
              <a:rPr lang="en-US" dirty="0" err="1">
                <a:solidFill>
                  <a:schemeClr val="tx1"/>
                </a:solidFill>
              </a:rPr>
              <a:t>pe</a:t>
            </a:r>
            <a:r>
              <a:rPr lang="en-US" dirty="0">
                <a:solidFill>
                  <a:schemeClr val="tx1"/>
                </a:solidFill>
              </a:rPr>
              <a:t> care o </a:t>
            </a:r>
            <a:r>
              <a:rPr lang="en-US" dirty="0" err="1">
                <a:solidFill>
                  <a:schemeClr val="tx1"/>
                </a:solidFill>
              </a:rPr>
              <a:t>avem</a:t>
            </a:r>
            <a:r>
              <a:rPr lang="en-US" dirty="0">
                <a:solidFill>
                  <a:schemeClr val="tx1"/>
                </a:solidFill>
              </a:rPr>
              <a:t> </a:t>
            </a:r>
            <a:r>
              <a:rPr lang="en-US" dirty="0" err="1">
                <a:solidFill>
                  <a:schemeClr val="tx1"/>
                </a:solidFill>
              </a:rPr>
              <a:t>atunci</a:t>
            </a:r>
            <a:r>
              <a:rPr lang="en-US" dirty="0">
                <a:solidFill>
                  <a:schemeClr val="tx1"/>
                </a:solidFill>
              </a:rPr>
              <a:t> </a:t>
            </a:r>
            <a:r>
              <a:rPr lang="en-US" dirty="0" err="1">
                <a:solidFill>
                  <a:schemeClr val="tx1"/>
                </a:solidFill>
              </a:rPr>
              <a:t>când</a:t>
            </a:r>
            <a:r>
              <a:rPr lang="en-US" dirty="0">
                <a:solidFill>
                  <a:schemeClr val="tx1"/>
                </a:solidFill>
              </a:rPr>
              <a:t> ne </a:t>
            </a:r>
            <a:r>
              <a:rPr lang="en-US" dirty="0" err="1">
                <a:solidFill>
                  <a:schemeClr val="tx1"/>
                </a:solidFill>
              </a:rPr>
              <a:t>cumpărăm</a:t>
            </a:r>
            <a:r>
              <a:rPr lang="en-US" dirty="0">
                <a:solidFill>
                  <a:schemeClr val="tx1"/>
                </a:solidFill>
              </a:rPr>
              <a:t> </a:t>
            </a:r>
            <a:r>
              <a:rPr lang="en-US" dirty="0" err="1">
                <a:solidFill>
                  <a:schemeClr val="tx1"/>
                </a:solidFill>
              </a:rPr>
              <a:t>ceva</a:t>
            </a:r>
            <a:r>
              <a:rPr lang="en-US" dirty="0">
                <a:solidFill>
                  <a:schemeClr val="tx1"/>
                </a:solidFill>
              </a:rPr>
              <a:t> </a:t>
            </a:r>
            <a:r>
              <a:rPr lang="en-US" dirty="0" err="1">
                <a:solidFill>
                  <a:schemeClr val="tx1"/>
                </a:solidFill>
              </a:rPr>
              <a:t>sau</a:t>
            </a:r>
            <a:r>
              <a:rPr lang="en-US" dirty="0">
                <a:solidFill>
                  <a:schemeClr val="tx1"/>
                </a:solidFill>
              </a:rPr>
              <a:t>/</a:t>
            </a:r>
            <a:r>
              <a:rPr lang="en-US" dirty="0" err="1">
                <a:solidFill>
                  <a:schemeClr val="tx1"/>
                </a:solidFill>
              </a:rPr>
              <a:t>și</a:t>
            </a:r>
            <a:r>
              <a:rPr lang="en-US" dirty="0">
                <a:solidFill>
                  <a:schemeClr val="tx1"/>
                </a:solidFill>
              </a:rPr>
              <a:t> </a:t>
            </a:r>
            <a:r>
              <a:rPr lang="en-US" dirty="0" err="1">
                <a:solidFill>
                  <a:schemeClr val="tx1"/>
                </a:solidFill>
              </a:rPr>
              <a:t>atunci</a:t>
            </a:r>
            <a:r>
              <a:rPr lang="en-US" dirty="0">
                <a:solidFill>
                  <a:schemeClr val="tx1"/>
                </a:solidFill>
              </a:rPr>
              <a:t> </a:t>
            </a:r>
            <a:r>
              <a:rPr lang="en-US" dirty="0" err="1">
                <a:solidFill>
                  <a:schemeClr val="tx1"/>
                </a:solidFill>
              </a:rPr>
              <a:t>când</a:t>
            </a:r>
            <a:r>
              <a:rPr lang="en-US" dirty="0">
                <a:solidFill>
                  <a:schemeClr val="tx1"/>
                </a:solidFill>
              </a:rPr>
              <a:t> </a:t>
            </a:r>
            <a:r>
              <a:rPr lang="en-US" dirty="0" err="1">
                <a:solidFill>
                  <a:schemeClr val="tx1"/>
                </a:solidFill>
              </a:rPr>
              <a:t>noi</a:t>
            </a:r>
            <a:r>
              <a:rPr lang="en-US" dirty="0">
                <a:solidFill>
                  <a:schemeClr val="tx1"/>
                </a:solidFill>
              </a:rPr>
              <a:t> </a:t>
            </a:r>
            <a:r>
              <a:rPr lang="en-US" dirty="0" err="1">
                <a:solidFill>
                  <a:schemeClr val="tx1"/>
                </a:solidFill>
              </a:rPr>
              <a:t>creem</a:t>
            </a:r>
            <a:r>
              <a:rPr lang="en-US" dirty="0">
                <a:solidFill>
                  <a:schemeClr val="tx1"/>
                </a:solidFill>
              </a:rPr>
              <a:t> </a:t>
            </a:r>
            <a:r>
              <a:rPr lang="en-US" dirty="0" err="1">
                <a:solidFill>
                  <a:schemeClr val="tx1"/>
                </a:solidFill>
              </a:rPr>
              <a:t>ceva</a:t>
            </a:r>
            <a:r>
              <a:rPr lang="en-US" dirty="0">
                <a:solidFill>
                  <a:schemeClr val="tx1"/>
                </a:solidFill>
              </a:rPr>
              <a:t> </a:t>
            </a:r>
            <a:r>
              <a:rPr lang="en-US" dirty="0" err="1">
                <a:solidFill>
                  <a:schemeClr val="tx1"/>
                </a:solidFill>
              </a:rPr>
              <a:t>pentru</a:t>
            </a:r>
            <a:r>
              <a:rPr lang="en-US" dirty="0">
                <a:solidFill>
                  <a:schemeClr val="tx1"/>
                </a:solidFill>
              </a:rPr>
              <a:t> </a:t>
            </a:r>
            <a:r>
              <a:rPr lang="en-US" dirty="0" err="1">
                <a:solidFill>
                  <a:schemeClr val="tx1"/>
                </a:solidFill>
              </a:rPr>
              <a:t>noi</a:t>
            </a:r>
            <a:r>
              <a:rPr lang="en-US" dirty="0">
                <a:solidFill>
                  <a:schemeClr val="tx1"/>
                </a:solidFill>
              </a:rPr>
              <a:t>)</a:t>
            </a:r>
            <a:endParaRPr lang="en-US" b="1" dirty="0">
              <a:solidFill>
                <a:schemeClr val="tx1"/>
              </a:solidFill>
            </a:endParaRPr>
          </a:p>
          <a:p>
            <a:r>
              <a:rPr lang="en-US" b="1" u="sng" dirty="0">
                <a:solidFill>
                  <a:schemeClr val="tx1"/>
                </a:solidFill>
              </a:rPr>
              <a:t>Forma </a:t>
            </a:r>
            <a:r>
              <a:rPr lang="en-US" b="1" u="sng" dirty="0" err="1">
                <a:solidFill>
                  <a:schemeClr val="tx1"/>
                </a:solidFill>
              </a:rPr>
              <a:t>juridic</a:t>
            </a:r>
            <a:r>
              <a:rPr lang="ro-RO" b="1" dirty="0">
                <a:solidFill>
                  <a:schemeClr val="tx1"/>
                </a:solidFill>
              </a:rPr>
              <a:t>ă de constituire</a:t>
            </a:r>
            <a:r>
              <a:rPr lang="en-US" dirty="0">
                <a:solidFill>
                  <a:schemeClr val="tx1"/>
                </a:solidFill>
              </a:rPr>
              <a:t>:</a:t>
            </a:r>
            <a:r>
              <a:rPr lang="ro-RO" dirty="0">
                <a:solidFill>
                  <a:schemeClr val="tx1"/>
                </a:solidFill>
              </a:rPr>
              <a:t> S.R.L – societate cu răspundere limitată</a:t>
            </a:r>
            <a:endParaRPr lang="en-US" b="1" dirty="0">
              <a:solidFill>
                <a:schemeClr val="tx1"/>
              </a:solidFill>
            </a:endParaRPr>
          </a:p>
          <a:p>
            <a:r>
              <a:rPr lang="ro-RO" b="1" u="sng" dirty="0">
                <a:solidFill>
                  <a:schemeClr val="tx1"/>
                </a:solidFill>
              </a:rPr>
              <a:t>Coordonatele firmei</a:t>
            </a:r>
            <a:r>
              <a:rPr lang="en-US" b="1" dirty="0">
                <a:solidFill>
                  <a:schemeClr val="tx1"/>
                </a:solidFill>
              </a:rPr>
              <a:t>:</a:t>
            </a:r>
          </a:p>
          <a:p>
            <a:r>
              <a:rPr lang="en-US" u="sng" dirty="0" err="1">
                <a:solidFill>
                  <a:schemeClr val="tx1"/>
                </a:solidFill>
              </a:rPr>
              <a:t>Sediu</a:t>
            </a:r>
            <a:r>
              <a:rPr lang="en-US" u="sng" dirty="0">
                <a:solidFill>
                  <a:schemeClr val="tx1"/>
                </a:solidFill>
              </a:rPr>
              <a:t>:</a:t>
            </a:r>
            <a:r>
              <a:rPr lang="ro-RO" dirty="0">
                <a:solidFill>
                  <a:schemeClr val="tx1"/>
                </a:solidFill>
              </a:rPr>
              <a:t> Loc. </a:t>
            </a:r>
            <a:r>
              <a:rPr lang="ro-RO" dirty="0" err="1">
                <a:solidFill>
                  <a:schemeClr val="tx1"/>
                </a:solidFill>
              </a:rPr>
              <a:t>Tișăuți</a:t>
            </a:r>
            <a:r>
              <a:rPr lang="ro-RO" dirty="0">
                <a:solidFill>
                  <a:schemeClr val="tx1"/>
                </a:solidFill>
              </a:rPr>
              <a:t>, </a:t>
            </a:r>
            <a:r>
              <a:rPr lang="ro-RO" dirty="0" err="1">
                <a:solidFill>
                  <a:schemeClr val="tx1"/>
                </a:solidFill>
              </a:rPr>
              <a:t>com</a:t>
            </a:r>
            <a:r>
              <a:rPr lang="ro-RO" dirty="0">
                <a:solidFill>
                  <a:schemeClr val="tx1"/>
                </a:solidFill>
              </a:rPr>
              <a:t>. Ipotești, Județul Suceava</a:t>
            </a:r>
            <a:endParaRPr lang="en-US" b="1" dirty="0">
              <a:solidFill>
                <a:schemeClr val="tx1"/>
              </a:solidFill>
            </a:endParaRPr>
          </a:p>
          <a:p>
            <a:r>
              <a:rPr lang="ro-RO" u="sng" dirty="0">
                <a:solidFill>
                  <a:schemeClr val="tx1"/>
                </a:solidFill>
              </a:rPr>
              <a:t>Telefon</a:t>
            </a:r>
            <a:r>
              <a:rPr lang="en-US" dirty="0">
                <a:solidFill>
                  <a:schemeClr val="tx1"/>
                </a:solidFill>
              </a:rPr>
              <a:t>: </a:t>
            </a:r>
            <a:r>
              <a:rPr lang="ro-RO" dirty="0">
                <a:solidFill>
                  <a:schemeClr val="tx1"/>
                </a:solidFill>
              </a:rPr>
              <a:t>0767 456 634</a:t>
            </a:r>
            <a:endParaRPr lang="en-US" b="1" dirty="0">
              <a:solidFill>
                <a:schemeClr val="tx1"/>
              </a:solidFill>
            </a:endParaRPr>
          </a:p>
          <a:p>
            <a:r>
              <a:rPr lang="ro-RO" u="sng" dirty="0">
                <a:solidFill>
                  <a:schemeClr val="tx1"/>
                </a:solidFill>
              </a:rPr>
              <a:t>Mail</a:t>
            </a:r>
            <a:r>
              <a:rPr lang="en-US" dirty="0">
                <a:solidFill>
                  <a:schemeClr val="tx1"/>
                </a:solidFill>
              </a:rPr>
              <a:t>: </a:t>
            </a:r>
            <a:r>
              <a:rPr lang="en-US" u="sng" dirty="0">
                <a:solidFill>
                  <a:schemeClr val="tx1"/>
                </a:solidFill>
                <a:hlinkClick r:id="rId2"/>
              </a:rPr>
              <a:t>artizen@gmail.com</a:t>
            </a:r>
            <a:endParaRPr lang="en-US" b="1" dirty="0">
              <a:solidFill>
                <a:schemeClr val="tx1"/>
              </a:solidFill>
            </a:endParaRPr>
          </a:p>
          <a:p>
            <a:r>
              <a:rPr lang="en-US" u="sng" dirty="0">
                <a:solidFill>
                  <a:schemeClr val="tx1"/>
                </a:solidFill>
              </a:rPr>
              <a:t>Motto: </a:t>
            </a:r>
            <a:r>
              <a:rPr lang="ro-RO" b="1" dirty="0">
                <a:solidFill>
                  <a:schemeClr val="tx1"/>
                </a:solidFill>
              </a:rPr>
              <a:t>Producem frumos pentru a fi unic și sănătos!</a:t>
            </a:r>
            <a:endParaRPr lang="en-US" b="1" dirty="0">
              <a:solidFill>
                <a:schemeClr val="tx1"/>
              </a:solidFill>
            </a:endParaRPr>
          </a:p>
          <a:p>
            <a:endParaRPr lang="en-US" dirty="0"/>
          </a:p>
        </p:txBody>
      </p:sp>
    </p:spTree>
    <p:extLst>
      <p:ext uri="{BB962C8B-B14F-4D97-AF65-F5344CB8AC3E}">
        <p14:creationId xmlns:p14="http://schemas.microsoft.com/office/powerpoint/2010/main" val="102368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1190"/>
            <a:ext cx="8229600" cy="3491722"/>
          </a:xfrm>
        </p:spPr>
        <p:txBody>
          <a:bodyPr>
            <a:normAutofit/>
          </a:bodyPr>
          <a:lstStyle/>
          <a:p>
            <a:pPr marL="0" indent="0">
              <a:buNone/>
            </a:pPr>
            <a:r>
              <a:rPr lang="ro-RO" sz="1600" b="1" dirty="0" smtClean="0">
                <a:solidFill>
                  <a:schemeClr val="tx1"/>
                </a:solidFill>
                <a:latin typeface="+mn-lt"/>
              </a:rPr>
              <a:t>                  </a:t>
            </a:r>
            <a:r>
              <a:rPr lang="ro-RO" sz="2800" b="1" dirty="0" smtClean="0">
                <a:solidFill>
                  <a:schemeClr val="tx1"/>
                </a:solidFill>
                <a:latin typeface="+mn-lt"/>
              </a:rPr>
              <a:t>Sigla</a:t>
            </a:r>
            <a:r>
              <a:rPr lang="ro-RO" sz="1600" b="1" dirty="0" smtClean="0">
                <a:solidFill>
                  <a:schemeClr val="tx1"/>
                </a:solidFill>
                <a:latin typeface="+mn-lt"/>
              </a:rPr>
              <a:t> </a:t>
            </a:r>
            <a:endParaRPr lang="ro-RO" sz="1600" b="1" dirty="0">
              <a:solidFill>
                <a:schemeClr val="tx1"/>
              </a:solidFill>
              <a:latin typeface="+mn-lt"/>
            </a:endParaRPr>
          </a:p>
        </p:txBody>
      </p:sp>
      <p:sp>
        <p:nvSpPr>
          <p:cNvPr id="5" name="Rectangle 4"/>
          <p:cNvSpPr/>
          <p:nvPr/>
        </p:nvSpPr>
        <p:spPr>
          <a:xfrm>
            <a:off x="467544" y="1052736"/>
            <a:ext cx="4847512" cy="2308324"/>
          </a:xfrm>
          <a:prstGeom prst="rect">
            <a:avLst/>
          </a:prstGeom>
        </p:spPr>
        <p:txBody>
          <a:bodyPr wrap="square">
            <a:spAutoFit/>
          </a:bodyPr>
          <a:lstStyle/>
          <a:p>
            <a:r>
              <a:rPr lang="ro-RO" b="1" dirty="0"/>
              <a:t>Natura capitalului</a:t>
            </a:r>
            <a:r>
              <a:rPr lang="en-US" b="1" dirty="0"/>
              <a:t>: capital </a:t>
            </a:r>
            <a:r>
              <a:rPr lang="en-US" b="1" dirty="0" err="1"/>
              <a:t>privat</a:t>
            </a:r>
            <a:endParaRPr lang="ro-RO" b="1" dirty="0"/>
          </a:p>
          <a:p>
            <a:r>
              <a:rPr lang="en-US" b="1" dirty="0"/>
              <a:t>Capital Social: 580.000 lei</a:t>
            </a:r>
            <a:endParaRPr lang="ro-RO" b="1" dirty="0"/>
          </a:p>
          <a:p>
            <a:pPr lvl="0"/>
            <a:r>
              <a:rPr lang="en-US" b="1" dirty="0" err="1"/>
              <a:t>Asociatul</a:t>
            </a:r>
            <a:r>
              <a:rPr lang="en-US" b="1" dirty="0"/>
              <a:t> </a:t>
            </a:r>
            <a:r>
              <a:rPr lang="en-US" b="1" dirty="0" err="1"/>
              <a:t>majoritar</a:t>
            </a:r>
            <a:r>
              <a:rPr lang="en-US" b="1" dirty="0"/>
              <a:t> – 300.000 lei</a:t>
            </a:r>
            <a:endParaRPr lang="ro-RO" b="1" dirty="0"/>
          </a:p>
          <a:p>
            <a:pPr lvl="0"/>
            <a:r>
              <a:rPr lang="en-US" b="1" dirty="0" err="1"/>
              <a:t>Asociatul</a:t>
            </a:r>
            <a:r>
              <a:rPr lang="en-US" b="1" dirty="0"/>
              <a:t> </a:t>
            </a:r>
            <a:r>
              <a:rPr lang="en-US" b="1" dirty="0" err="1"/>
              <a:t>minoritar</a:t>
            </a:r>
            <a:r>
              <a:rPr lang="en-US" b="1" dirty="0"/>
              <a:t> nr. 1 – 60.000 lei</a:t>
            </a:r>
            <a:endParaRPr lang="ro-RO" b="1" dirty="0"/>
          </a:p>
          <a:p>
            <a:pPr lvl="0"/>
            <a:r>
              <a:rPr lang="en-US" b="1" dirty="0" err="1"/>
              <a:t>Asociatul</a:t>
            </a:r>
            <a:r>
              <a:rPr lang="en-US" b="1" dirty="0"/>
              <a:t> </a:t>
            </a:r>
            <a:r>
              <a:rPr lang="en-US" b="1" dirty="0" err="1"/>
              <a:t>minoritar</a:t>
            </a:r>
            <a:r>
              <a:rPr lang="en-US" b="1" dirty="0"/>
              <a:t> nr. 2 – 60.000 lei</a:t>
            </a:r>
            <a:endParaRPr lang="ro-RO" b="1" dirty="0"/>
          </a:p>
          <a:p>
            <a:pPr lvl="0"/>
            <a:r>
              <a:rPr lang="en-US" b="1" dirty="0" err="1"/>
              <a:t>Asociatul</a:t>
            </a:r>
            <a:r>
              <a:rPr lang="en-US" b="1" dirty="0"/>
              <a:t> </a:t>
            </a:r>
            <a:r>
              <a:rPr lang="en-US" b="1" dirty="0" err="1"/>
              <a:t>minoritar</a:t>
            </a:r>
            <a:r>
              <a:rPr lang="en-US" b="1" dirty="0"/>
              <a:t> nr. 3 – 60.000 lei</a:t>
            </a:r>
            <a:endParaRPr lang="ro-RO" b="1" dirty="0"/>
          </a:p>
          <a:p>
            <a:pPr lvl="0"/>
            <a:r>
              <a:rPr lang="en-US" b="1" dirty="0" err="1"/>
              <a:t>Asociatul</a:t>
            </a:r>
            <a:r>
              <a:rPr lang="en-US" b="1" dirty="0"/>
              <a:t> </a:t>
            </a:r>
            <a:r>
              <a:rPr lang="en-US" b="1" dirty="0" err="1"/>
              <a:t>minoritar</a:t>
            </a:r>
            <a:r>
              <a:rPr lang="en-US" b="1" dirty="0"/>
              <a:t> nr. 4 – 50.000 lei</a:t>
            </a:r>
            <a:endParaRPr lang="ro-RO" b="1" dirty="0"/>
          </a:p>
          <a:p>
            <a:pPr lvl="0"/>
            <a:r>
              <a:rPr lang="en-US" b="1" dirty="0" err="1"/>
              <a:t>Asociatul</a:t>
            </a:r>
            <a:r>
              <a:rPr lang="en-US" b="1" dirty="0"/>
              <a:t> </a:t>
            </a:r>
            <a:r>
              <a:rPr lang="en-US" b="1" dirty="0" err="1"/>
              <a:t>minoritar</a:t>
            </a:r>
            <a:r>
              <a:rPr lang="en-US" b="1" dirty="0"/>
              <a:t> nr. 5 – 50.000 lei</a:t>
            </a:r>
            <a:endParaRPr lang="ro-RO" b="1" dirty="0"/>
          </a:p>
        </p:txBody>
      </p:sp>
      <p:sp>
        <p:nvSpPr>
          <p:cNvPr id="6" name="Rectangle 5"/>
          <p:cNvSpPr/>
          <p:nvPr/>
        </p:nvSpPr>
        <p:spPr>
          <a:xfrm>
            <a:off x="251520" y="3562474"/>
            <a:ext cx="8445624" cy="2862322"/>
          </a:xfrm>
          <a:prstGeom prst="rect">
            <a:avLst/>
          </a:prstGeom>
        </p:spPr>
        <p:txBody>
          <a:bodyPr wrap="square">
            <a:spAutoFit/>
          </a:bodyPr>
          <a:lstStyle/>
          <a:p>
            <a:r>
              <a:rPr lang="en-US" b="1" dirty="0" err="1"/>
              <a:t>Obiectivul</a:t>
            </a:r>
            <a:r>
              <a:rPr lang="en-US" b="1" dirty="0"/>
              <a:t> de </a:t>
            </a:r>
            <a:r>
              <a:rPr lang="en-US" b="1" dirty="0" err="1"/>
              <a:t>activitate</a:t>
            </a:r>
            <a:r>
              <a:rPr lang="en-US" b="1" dirty="0"/>
              <a:t> conform </a:t>
            </a:r>
            <a:r>
              <a:rPr lang="en-US" b="1" dirty="0" err="1"/>
              <a:t>codului</a:t>
            </a:r>
            <a:r>
              <a:rPr lang="en-US" b="1" dirty="0"/>
              <a:t> CAEN al  </a:t>
            </a:r>
            <a:r>
              <a:rPr lang="en-US" b="1" dirty="0" smtClean="0"/>
              <a:t> </a:t>
            </a:r>
            <a:r>
              <a:rPr lang="en-US" b="1" dirty="0"/>
              <a:t>S.C. </a:t>
            </a:r>
            <a:r>
              <a:rPr lang="ro-RO" b="1" dirty="0" smtClean="0"/>
              <a:t>ARTIZEN </a:t>
            </a:r>
            <a:r>
              <a:rPr lang="en-US" b="1" dirty="0" smtClean="0"/>
              <a:t>S.R.L </a:t>
            </a:r>
            <a:r>
              <a:rPr lang="en-US" b="1" dirty="0" err="1"/>
              <a:t>este</a:t>
            </a:r>
            <a:r>
              <a:rPr lang="en-US" b="1" dirty="0" smtClean="0"/>
              <a:t>:</a:t>
            </a:r>
          </a:p>
          <a:p>
            <a:r>
              <a:rPr lang="en-US" b="1" dirty="0"/>
              <a:t>principal de </a:t>
            </a:r>
            <a:r>
              <a:rPr lang="en-US" b="1" dirty="0" err="1"/>
              <a:t>activitate</a:t>
            </a:r>
            <a:r>
              <a:rPr lang="ro-RO" b="1" dirty="0" smtClean="0"/>
              <a:t>:</a:t>
            </a:r>
          </a:p>
          <a:p>
            <a:endParaRPr lang="en-US" dirty="0"/>
          </a:p>
          <a:p>
            <a:pPr lvl="0" fontAlgn="base"/>
            <a:r>
              <a:rPr lang="ro-RO" dirty="0"/>
              <a:t>1413 – Fabricarea altor articole de </a:t>
            </a:r>
            <a:r>
              <a:rPr lang="ro-RO" dirty="0" smtClean="0"/>
              <a:t>îmbrăcăminte</a:t>
            </a:r>
          </a:p>
          <a:p>
            <a:pPr lvl="0" fontAlgn="base"/>
            <a:endParaRPr lang="en-US" dirty="0"/>
          </a:p>
          <a:p>
            <a:pPr fontAlgn="base"/>
            <a:r>
              <a:rPr lang="ro-RO" b="1" dirty="0"/>
              <a:t>Obiect secundar de activitate</a:t>
            </a:r>
            <a:r>
              <a:rPr lang="ro-RO" b="1" dirty="0" smtClean="0"/>
              <a:t>:</a:t>
            </a:r>
            <a:endParaRPr lang="en-US" dirty="0"/>
          </a:p>
          <a:p>
            <a:pPr lvl="0"/>
            <a:r>
              <a:rPr lang="ro-RO" dirty="0"/>
              <a:t>1419 - Fabricarea altor articole de îmbrăcăminte și accesorii</a:t>
            </a:r>
            <a:endParaRPr lang="en-US" dirty="0"/>
          </a:p>
          <a:p>
            <a:pPr lvl="0" fontAlgn="base"/>
            <a:r>
              <a:rPr lang="ro-RO" dirty="0"/>
              <a:t>1431- Fabricarea prin tricotare sau </a:t>
            </a:r>
            <a:r>
              <a:rPr lang="ro-RO" dirty="0" err="1"/>
              <a:t>croetare</a:t>
            </a:r>
            <a:r>
              <a:rPr lang="ro-RO" dirty="0"/>
              <a:t> a ciorapilor i articolelor de </a:t>
            </a:r>
            <a:r>
              <a:rPr lang="ro-RO" dirty="0" smtClean="0"/>
              <a:t>galanterie</a:t>
            </a:r>
            <a:endParaRPr lang="ro-RO" dirty="0"/>
          </a:p>
          <a:p>
            <a:pPr lvl="0"/>
            <a:r>
              <a:rPr lang="ro-RO" dirty="0" smtClean="0"/>
              <a:t>4791 – comerț cu amănuntul prin intermediul caselor de comenzi sau prin internet</a:t>
            </a:r>
            <a:endParaRPr lang="ro-RO" dirty="0"/>
          </a:p>
        </p:txBody>
      </p:sp>
      <p:pic>
        <p:nvPicPr>
          <p:cNvPr id="7" name="Picture 6" descr="C:\Users\Compaq\Desktop\530b6d11-0bc5-4bfb-beb5-0bbece1c73c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620688"/>
            <a:ext cx="3600400" cy="2592288"/>
          </a:xfrm>
          <a:prstGeom prst="rect">
            <a:avLst/>
          </a:prstGeom>
          <a:noFill/>
          <a:ln>
            <a:noFill/>
          </a:ln>
        </p:spPr>
      </p:pic>
    </p:spTree>
    <p:extLst>
      <p:ext uri="{BB962C8B-B14F-4D97-AF65-F5344CB8AC3E}">
        <p14:creationId xmlns:p14="http://schemas.microsoft.com/office/powerpoint/2010/main" val="3602157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19256" cy="936104"/>
          </a:xfrm>
        </p:spPr>
        <p:txBody>
          <a:bodyPr/>
          <a:lstStyle/>
          <a:p>
            <a:r>
              <a:rPr lang="ro-RO" sz="3200" b="1" dirty="0">
                <a:effectLst/>
              </a:rPr>
              <a:t>II. Prezentarea </a:t>
            </a:r>
            <a:r>
              <a:rPr lang="ro-RO" sz="3200" b="1" dirty="0" smtClean="0">
                <a:effectLst/>
              </a:rPr>
              <a:t>firmei</a:t>
            </a:r>
            <a:endParaRPr lang="ro-RO" sz="3200" dirty="0"/>
          </a:p>
        </p:txBody>
      </p:sp>
      <p:sp>
        <p:nvSpPr>
          <p:cNvPr id="3" name="Content Placeholder 2"/>
          <p:cNvSpPr>
            <a:spLocks noGrp="1"/>
          </p:cNvSpPr>
          <p:nvPr>
            <p:ph idx="1"/>
          </p:nvPr>
        </p:nvSpPr>
        <p:spPr>
          <a:xfrm>
            <a:off x="467544" y="1052736"/>
            <a:ext cx="8496944" cy="5390059"/>
          </a:xfrm>
        </p:spPr>
        <p:txBody>
          <a:bodyPr>
            <a:normAutofit lnSpcReduction="10000"/>
          </a:bodyPr>
          <a:lstStyle/>
          <a:p>
            <a:pPr marL="0" indent="0" algn="just">
              <a:buNone/>
            </a:pPr>
            <a:r>
              <a:rPr lang="ro-RO" sz="1400" i="1" dirty="0" smtClean="0">
                <a:solidFill>
                  <a:schemeClr val="tx1"/>
                </a:solidFill>
                <a:latin typeface="+mn-lt"/>
              </a:rPr>
              <a:t>	</a:t>
            </a:r>
            <a:r>
              <a:rPr lang="ro-RO" sz="1800" dirty="0">
                <a:solidFill>
                  <a:schemeClr val="tx1"/>
                </a:solidFill>
                <a:latin typeface="+mn-lt"/>
              </a:rPr>
              <a:t>Oamenii sunt preocupați de o multitudine de lucruri, însă starea de bine este dată de confortul psihic iar acest aspect se realizează dacă sunt atenți la bugetul lor care este limitat. Noi venim cu un concept nou ce promovează circularitatea resurselor  materiale, financiare, ș.a. ajutând oamenii să se concentreze pe lucrurile importante ale vieții lor. </a:t>
            </a:r>
            <a:endParaRPr lang="ro-RO" sz="1800" dirty="0" smtClean="0">
              <a:solidFill>
                <a:schemeClr val="tx1"/>
              </a:solidFill>
              <a:latin typeface="+mn-lt"/>
            </a:endParaRPr>
          </a:p>
          <a:p>
            <a:pPr marL="0" indent="0" algn="just">
              <a:buNone/>
            </a:pPr>
            <a:r>
              <a:rPr lang="ro-RO" sz="1800" dirty="0" smtClean="0">
                <a:solidFill>
                  <a:schemeClr val="tx1"/>
                </a:solidFill>
                <a:latin typeface="+mn-lt"/>
              </a:rPr>
              <a:t>	Noi </a:t>
            </a:r>
            <a:r>
              <a:rPr lang="ro-RO" sz="1800" dirty="0">
                <a:solidFill>
                  <a:schemeClr val="tx1"/>
                </a:solidFill>
                <a:latin typeface="+mn-lt"/>
              </a:rPr>
              <a:t>preluăm necesitățile oamenilor, transformându-le în realitate cu dorința de a schimba gândirea pentru majoritatea persoanelor, întocmai să adopte un stil de viață avantajos pentru ei, să renunțe la produsele ce pe moment salvează dar apoi dau ”puternice dureri de cap”. Avem ca scop îndrumarea spre alegeri raționale privitor la bunăstarea noastră, întrucât împreună suntem capabili de a schimba obiceiurile, să le înlocuim cu cele avantajoase odată cu lansarea bunurilor noastre. </a:t>
            </a:r>
            <a:endParaRPr lang="ro-RO" sz="1800" dirty="0" smtClean="0">
              <a:solidFill>
                <a:schemeClr val="tx1"/>
              </a:solidFill>
              <a:latin typeface="+mn-lt"/>
            </a:endParaRPr>
          </a:p>
          <a:p>
            <a:pPr marL="0" indent="0" algn="just">
              <a:buNone/>
            </a:pPr>
            <a:r>
              <a:rPr lang="ro-RO" sz="1800" b="1" dirty="0" smtClean="0">
                <a:solidFill>
                  <a:schemeClr val="tx1"/>
                </a:solidFill>
                <a:latin typeface="+mn-lt"/>
              </a:rPr>
              <a:t>	Beneficiile </a:t>
            </a:r>
            <a:r>
              <a:rPr lang="ro-RO" sz="1800" b="1" dirty="0">
                <a:solidFill>
                  <a:schemeClr val="tx1"/>
                </a:solidFill>
                <a:latin typeface="+mn-lt"/>
              </a:rPr>
              <a:t>aduse de produsele noastre consumatorilor:</a:t>
            </a:r>
            <a:endParaRPr lang="en-US" sz="1800" b="1" dirty="0">
              <a:solidFill>
                <a:schemeClr val="tx1"/>
              </a:solidFill>
              <a:latin typeface="+mn-lt"/>
            </a:endParaRPr>
          </a:p>
          <a:p>
            <a:pPr lvl="0" algn="just"/>
            <a:r>
              <a:rPr lang="ro-RO" sz="1800" dirty="0">
                <a:solidFill>
                  <a:schemeClr val="tx1"/>
                </a:solidFill>
                <a:latin typeface="+mn-lt"/>
              </a:rPr>
              <a:t>concept unic - articole vestimentare </a:t>
            </a:r>
            <a:r>
              <a:rPr lang="ro-RO" sz="1800" b="1" dirty="0">
                <a:solidFill>
                  <a:schemeClr val="tx1"/>
                </a:solidFill>
                <a:latin typeface="+mn-lt"/>
              </a:rPr>
              <a:t>”create de noi pentru tine și de tine prin noi”;</a:t>
            </a:r>
            <a:endParaRPr lang="en-US" sz="1800" b="1" dirty="0">
              <a:solidFill>
                <a:schemeClr val="tx1"/>
              </a:solidFill>
              <a:latin typeface="+mn-lt"/>
            </a:endParaRPr>
          </a:p>
          <a:p>
            <a:pPr lvl="0" algn="just"/>
            <a:r>
              <a:rPr lang="ro-RO" sz="1800" dirty="0">
                <a:solidFill>
                  <a:schemeClr val="tx1"/>
                </a:solidFill>
                <a:latin typeface="+mn-lt"/>
              </a:rPr>
              <a:t>ajutăm  la reducerea cheltuielilor personale și familiale;</a:t>
            </a:r>
            <a:endParaRPr lang="en-US" sz="1800" dirty="0">
              <a:solidFill>
                <a:schemeClr val="tx1"/>
              </a:solidFill>
              <a:latin typeface="+mn-lt"/>
            </a:endParaRPr>
          </a:p>
          <a:p>
            <a:pPr lvl="0" algn="just"/>
            <a:r>
              <a:rPr lang="ro-RO" sz="1800" dirty="0">
                <a:solidFill>
                  <a:schemeClr val="tx1"/>
                </a:solidFill>
                <a:latin typeface="+mn-lt"/>
              </a:rPr>
              <a:t>ameliorează ”durerile de cap” când avem evenimente;</a:t>
            </a:r>
            <a:endParaRPr lang="en-US" sz="1800" dirty="0">
              <a:solidFill>
                <a:schemeClr val="tx1"/>
              </a:solidFill>
              <a:latin typeface="+mn-lt"/>
            </a:endParaRPr>
          </a:p>
          <a:p>
            <a:pPr lvl="0" algn="just"/>
            <a:r>
              <a:rPr lang="ro-RO" sz="1800" dirty="0">
                <a:solidFill>
                  <a:schemeClr val="tx1"/>
                </a:solidFill>
                <a:latin typeface="+mn-lt"/>
              </a:rPr>
              <a:t>întărește ideea că oricând se poate crea ceva și că tot mai sunt lucruri/idei de pus în practică în </a:t>
            </a:r>
            <a:r>
              <a:rPr lang="ro-RO" sz="1800" dirty="0" err="1">
                <a:solidFill>
                  <a:schemeClr val="tx1"/>
                </a:solidFill>
                <a:latin typeface="+mn-lt"/>
              </a:rPr>
              <a:t>atreprenoriat</a:t>
            </a:r>
            <a:r>
              <a:rPr lang="ro-RO" sz="1800" dirty="0">
                <a:solidFill>
                  <a:schemeClr val="tx1"/>
                </a:solidFill>
                <a:latin typeface="+mn-lt"/>
              </a:rPr>
              <a:t> fapt ce încurajează și determină consumatorii la inovație;</a:t>
            </a:r>
            <a:endParaRPr lang="en-US" sz="1800" dirty="0">
              <a:solidFill>
                <a:schemeClr val="tx1"/>
              </a:solidFill>
              <a:latin typeface="+mn-lt"/>
            </a:endParaRPr>
          </a:p>
          <a:p>
            <a:pPr algn="just"/>
            <a:endParaRPr lang="en-US" sz="1400" i="1" dirty="0">
              <a:latin typeface="+mn-lt"/>
            </a:endParaRPr>
          </a:p>
          <a:p>
            <a:pPr marL="0" indent="0" algn="just">
              <a:buNone/>
            </a:pPr>
            <a:endParaRPr lang="ro-RO" sz="1400" i="1" dirty="0">
              <a:latin typeface="+mn-lt"/>
            </a:endParaRPr>
          </a:p>
        </p:txBody>
      </p:sp>
    </p:spTree>
    <p:extLst>
      <p:ext uri="{BB962C8B-B14F-4D97-AF65-F5344CB8AC3E}">
        <p14:creationId xmlns:p14="http://schemas.microsoft.com/office/powerpoint/2010/main" val="3606758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lstStyle/>
          <a:p>
            <a:r>
              <a:rPr lang="ro-RO" sz="2800" b="1" dirty="0" smtClean="0"/>
              <a:t>MOTIVAȚIA AFACERII</a:t>
            </a:r>
            <a:endParaRPr lang="en-US" sz="2800" b="1" dirty="0"/>
          </a:p>
        </p:txBody>
      </p:sp>
      <p:sp>
        <p:nvSpPr>
          <p:cNvPr id="3" name="Content Placeholder 2"/>
          <p:cNvSpPr>
            <a:spLocks noGrp="1"/>
          </p:cNvSpPr>
          <p:nvPr>
            <p:ph idx="1"/>
          </p:nvPr>
        </p:nvSpPr>
        <p:spPr>
          <a:xfrm>
            <a:off x="457200" y="1600200"/>
            <a:ext cx="8363272" cy="4853136"/>
          </a:xfrm>
        </p:spPr>
        <p:txBody>
          <a:bodyPr>
            <a:normAutofit fontScale="92500" lnSpcReduction="10000"/>
          </a:bodyPr>
          <a:lstStyle/>
          <a:p>
            <a:r>
              <a:rPr lang="ro-RO" dirty="0">
                <a:solidFill>
                  <a:schemeClr val="tx1"/>
                </a:solidFill>
              </a:rPr>
              <a:t>1. Motivul orientării  spre articole de îmbrăcăminte este profitul și cererea tot mai mare atât pe piața internă cât și pe cea externă de  articole vestimentare în personalizarea căreia să se implice clientul ca parte a procesului de creație și producție. </a:t>
            </a:r>
          </a:p>
          <a:p>
            <a:pPr marL="0" indent="0">
              <a:buNone/>
            </a:pPr>
            <a:endParaRPr lang="ro-RO" dirty="0">
              <a:solidFill>
                <a:schemeClr val="tx1"/>
              </a:solidFill>
            </a:endParaRPr>
          </a:p>
          <a:p>
            <a:r>
              <a:rPr lang="ro-RO" dirty="0">
                <a:solidFill>
                  <a:schemeClr val="tx1"/>
                </a:solidFill>
              </a:rPr>
              <a:t>2. Producătorii individuali – în special cei de la sate – redescoperă treptat această frumoasă îndeletnicire, confecționarea articolelor vestimentare, ce s-a dovedit a fi o afacere foarte rentabilă crescându-le </a:t>
            </a:r>
            <a:r>
              <a:rPr lang="ro-RO" dirty="0" err="1">
                <a:solidFill>
                  <a:schemeClr val="tx1"/>
                </a:solidFill>
              </a:rPr>
              <a:t>venturile</a:t>
            </a:r>
            <a:r>
              <a:rPr lang="ro-RO" dirty="0">
                <a:solidFill>
                  <a:schemeClr val="tx1"/>
                </a:solidFill>
              </a:rPr>
              <a:t>. Inițial, această activitate se poate desfășura ca o a doua </a:t>
            </a:r>
            <a:r>
              <a:rPr lang="ro-RO" dirty="0" smtClean="0">
                <a:solidFill>
                  <a:schemeClr val="tx1"/>
                </a:solidFill>
              </a:rPr>
              <a:t>ocupație. Noi </a:t>
            </a:r>
            <a:r>
              <a:rPr lang="ro-RO" dirty="0">
                <a:solidFill>
                  <a:schemeClr val="tx1"/>
                </a:solidFill>
              </a:rPr>
              <a:t>dorim să utilizăm această forță de muncă pentru </a:t>
            </a:r>
            <a:r>
              <a:rPr lang="ro-RO" dirty="0" err="1">
                <a:solidFill>
                  <a:schemeClr val="tx1"/>
                </a:solidFill>
              </a:rPr>
              <a:t>serviicii</a:t>
            </a:r>
            <a:r>
              <a:rPr lang="ro-RO" dirty="0">
                <a:solidFill>
                  <a:schemeClr val="tx1"/>
                </a:solidFill>
              </a:rPr>
              <a:t> de creare a unor </a:t>
            </a:r>
            <a:r>
              <a:rPr lang="ro-RO" dirty="0" smtClean="0">
                <a:solidFill>
                  <a:schemeClr val="tx1"/>
                </a:solidFill>
              </a:rPr>
              <a:t>elemente mai exact a </a:t>
            </a:r>
            <a:r>
              <a:rPr lang="ro-RO" b="1" i="1" dirty="0" smtClean="0">
                <a:solidFill>
                  <a:schemeClr val="tx1"/>
                </a:solidFill>
              </a:rPr>
              <a:t>Kit-ului de înfrumusețare și transformare </a:t>
            </a:r>
            <a:r>
              <a:rPr lang="ro-RO" dirty="0">
                <a:solidFill>
                  <a:schemeClr val="tx1"/>
                </a:solidFill>
              </a:rPr>
              <a:t>care să confere unicitatea produsului </a:t>
            </a:r>
            <a:r>
              <a:rPr lang="ro-RO" dirty="0" smtClean="0">
                <a:solidFill>
                  <a:schemeClr val="tx1"/>
                </a:solidFill>
              </a:rPr>
              <a:t>nostru </a:t>
            </a:r>
            <a:endParaRPr lang="ro-RO" dirty="0">
              <a:solidFill>
                <a:schemeClr val="tx1"/>
              </a:solidFill>
            </a:endParaRPr>
          </a:p>
          <a:p>
            <a:endParaRPr lang="en-US" dirty="0"/>
          </a:p>
        </p:txBody>
      </p:sp>
    </p:spTree>
    <p:extLst>
      <p:ext uri="{BB962C8B-B14F-4D97-AF65-F5344CB8AC3E}">
        <p14:creationId xmlns:p14="http://schemas.microsoft.com/office/powerpoint/2010/main" val="343101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408712"/>
          </a:xfrm>
        </p:spPr>
        <p:txBody>
          <a:bodyPr>
            <a:normAutofit fontScale="70000" lnSpcReduction="20000"/>
          </a:bodyPr>
          <a:lstStyle/>
          <a:p>
            <a:pPr marL="0" indent="0" algn="just">
              <a:buNone/>
            </a:pPr>
            <a:r>
              <a:rPr lang="ro-RO" sz="2900" b="1" dirty="0" smtClean="0">
                <a:solidFill>
                  <a:schemeClr val="tx1"/>
                </a:solidFill>
                <a:effectLst>
                  <a:outerShdw blurRad="38100" dist="38100" dir="2700000" algn="tl">
                    <a:srgbClr val="000000">
                      <a:alpha val="43137"/>
                    </a:srgbClr>
                  </a:outerShdw>
                </a:effectLst>
                <a:latin typeface="+mn-lt"/>
              </a:rPr>
              <a:t>Obiective</a:t>
            </a:r>
          </a:p>
          <a:p>
            <a:pPr algn="just"/>
            <a:endParaRPr lang="ro-RO" b="1" dirty="0">
              <a:solidFill>
                <a:schemeClr val="tx1"/>
              </a:solidFill>
              <a:latin typeface="+mn-lt"/>
            </a:endParaRPr>
          </a:p>
          <a:p>
            <a:pPr marL="0" indent="0" algn="just">
              <a:buNone/>
            </a:pPr>
            <a:r>
              <a:rPr lang="en-US" b="1" dirty="0">
                <a:solidFill>
                  <a:schemeClr val="tx1"/>
                </a:solidFill>
                <a:latin typeface="+mn-lt"/>
              </a:rPr>
              <a:t>	</a:t>
            </a:r>
            <a:r>
              <a:rPr lang="ro-RO" b="1" dirty="0">
                <a:solidFill>
                  <a:schemeClr val="tx1"/>
                </a:solidFill>
                <a:latin typeface="+mn-lt"/>
              </a:rPr>
              <a:t>Scopul urmărit este de a le oferi clienților opțiuni cât se poate de benefice, </a:t>
            </a:r>
            <a:r>
              <a:rPr lang="ro-RO" b="1" dirty="0" smtClean="0">
                <a:solidFill>
                  <a:schemeClr val="tx1"/>
                </a:solidFill>
                <a:latin typeface="+mn-lt"/>
              </a:rPr>
              <a:t>prin </a:t>
            </a:r>
            <a:r>
              <a:rPr lang="ro-RO" b="1" dirty="0">
                <a:solidFill>
                  <a:schemeClr val="tx1"/>
                </a:solidFill>
                <a:latin typeface="+mn-lt"/>
              </a:rPr>
              <a:t>ideile noastre pline de originalitate. De asemenea, avem în vedere și de a obține un profit avantajos pentru </a:t>
            </a:r>
            <a:r>
              <a:rPr lang="ro-RO" b="1" dirty="0" smtClean="0">
                <a:solidFill>
                  <a:schemeClr val="tx1"/>
                </a:solidFill>
                <a:latin typeface="+mn-lt"/>
              </a:rPr>
              <a:t>firma noastră.</a:t>
            </a:r>
            <a:endParaRPr lang="ro-RO" b="1" dirty="0">
              <a:solidFill>
                <a:schemeClr val="tx1"/>
              </a:solidFill>
              <a:latin typeface="+mn-lt"/>
            </a:endParaRPr>
          </a:p>
          <a:p>
            <a:pPr marL="0" indent="0" algn="just">
              <a:buNone/>
            </a:pPr>
            <a:r>
              <a:rPr lang="ro-RO" b="1" dirty="0" smtClean="0">
                <a:solidFill>
                  <a:schemeClr val="tx1"/>
                </a:solidFill>
                <a:latin typeface="+mn-lt"/>
              </a:rPr>
              <a:t> </a:t>
            </a:r>
            <a:r>
              <a:rPr lang="ro-RO" b="1" dirty="0">
                <a:solidFill>
                  <a:schemeClr val="tx1"/>
                </a:solidFill>
                <a:latin typeface="+mn-lt"/>
              </a:rPr>
              <a:t>N</a:t>
            </a:r>
            <a:r>
              <a:rPr lang="ro-RO" b="1" dirty="0" smtClean="0">
                <a:solidFill>
                  <a:schemeClr val="tx1"/>
                </a:solidFill>
                <a:latin typeface="+mn-lt"/>
              </a:rPr>
              <a:t>e </a:t>
            </a:r>
            <a:r>
              <a:rPr lang="ro-RO" b="1" dirty="0">
                <a:solidFill>
                  <a:schemeClr val="tx1"/>
                </a:solidFill>
                <a:latin typeface="+mn-lt"/>
              </a:rPr>
              <a:t>dorim să</a:t>
            </a:r>
            <a:r>
              <a:rPr lang="en-US" b="1" dirty="0">
                <a:solidFill>
                  <a:schemeClr val="tx1"/>
                </a:solidFill>
                <a:latin typeface="+mn-lt"/>
              </a:rPr>
              <a:t>:</a:t>
            </a:r>
            <a:endParaRPr lang="ro-RO" b="1" dirty="0">
              <a:solidFill>
                <a:schemeClr val="tx1"/>
              </a:solidFill>
              <a:latin typeface="+mn-lt"/>
            </a:endParaRPr>
          </a:p>
          <a:p>
            <a:pPr lvl="0" algn="just"/>
            <a:r>
              <a:rPr lang="ro-RO" b="1" dirty="0">
                <a:solidFill>
                  <a:schemeClr val="tx1"/>
                </a:solidFill>
                <a:latin typeface="+mn-lt"/>
              </a:rPr>
              <a:t>ajutăm oamenii și mediul înconjurător;</a:t>
            </a:r>
          </a:p>
          <a:p>
            <a:pPr lvl="0" algn="just"/>
            <a:r>
              <a:rPr lang="ro-RO" b="1" dirty="0">
                <a:solidFill>
                  <a:schemeClr val="tx1"/>
                </a:solidFill>
                <a:latin typeface="+mn-lt"/>
              </a:rPr>
              <a:t>susținem un stil de viață mai sănătos;</a:t>
            </a:r>
          </a:p>
          <a:p>
            <a:pPr lvl="0" algn="just"/>
            <a:r>
              <a:rPr lang="ro-RO" b="1" dirty="0">
                <a:solidFill>
                  <a:schemeClr val="tx1"/>
                </a:solidFill>
                <a:latin typeface="+mn-lt"/>
              </a:rPr>
              <a:t>extindem comerțul;</a:t>
            </a:r>
          </a:p>
          <a:p>
            <a:pPr lvl="0" algn="just"/>
            <a:r>
              <a:rPr lang="ro-RO" b="1" dirty="0">
                <a:solidFill>
                  <a:schemeClr val="tx1"/>
                </a:solidFill>
                <a:latin typeface="+mn-lt"/>
              </a:rPr>
              <a:t>să ducem mai departe importanța și necesitatea folosirii albinelor</a:t>
            </a:r>
            <a:r>
              <a:rPr lang="ro-RO" b="1" dirty="0" smtClean="0">
                <a:solidFill>
                  <a:schemeClr val="tx1"/>
                </a:solidFill>
                <a:latin typeface="+mn-lt"/>
              </a:rPr>
              <a:t>;</a:t>
            </a:r>
          </a:p>
          <a:p>
            <a:pPr lvl="0" algn="just"/>
            <a:endParaRPr lang="ro-RO" b="1" dirty="0">
              <a:solidFill>
                <a:schemeClr val="tx1"/>
              </a:solidFill>
              <a:latin typeface="+mn-lt"/>
            </a:endParaRPr>
          </a:p>
          <a:p>
            <a:pPr marL="0" indent="0" algn="just">
              <a:buNone/>
            </a:pPr>
            <a:r>
              <a:rPr lang="ro-RO" sz="2900" b="1" dirty="0">
                <a:solidFill>
                  <a:schemeClr val="tx1"/>
                </a:solidFill>
                <a:effectLst>
                  <a:outerShdw blurRad="38100" dist="38100" dir="2700000" algn="tl">
                    <a:srgbClr val="000000">
                      <a:alpha val="43137"/>
                    </a:srgbClr>
                  </a:outerShdw>
                </a:effectLst>
                <a:latin typeface="+mn-lt"/>
              </a:rPr>
              <a:t>Misiune</a:t>
            </a:r>
          </a:p>
          <a:p>
            <a:pPr marL="0" indent="0">
              <a:buNone/>
            </a:pPr>
            <a:r>
              <a:rPr lang="ro-RO" b="1" dirty="0" smtClean="0">
                <a:solidFill>
                  <a:schemeClr val="tx1"/>
                </a:solidFill>
                <a:latin typeface="+mn-lt"/>
              </a:rPr>
              <a:t>	Să </a:t>
            </a:r>
            <a:r>
              <a:rPr lang="ro-RO" b="1" dirty="0">
                <a:solidFill>
                  <a:schemeClr val="tx1"/>
                </a:solidFill>
                <a:latin typeface="+mn-lt"/>
              </a:rPr>
              <a:t>îmbrăcăm </a:t>
            </a:r>
            <a:r>
              <a:rPr lang="en-US" b="1" dirty="0" err="1" smtClean="0">
                <a:solidFill>
                  <a:schemeClr val="tx1"/>
                </a:solidFill>
                <a:latin typeface="+mn-lt"/>
              </a:rPr>
              <a:t>clien</a:t>
            </a:r>
            <a:r>
              <a:rPr lang="ro-RO" b="1" dirty="0" smtClean="0">
                <a:solidFill>
                  <a:schemeClr val="tx1"/>
                </a:solidFill>
                <a:latin typeface="+mn-lt"/>
              </a:rPr>
              <a:t>ții cu </a:t>
            </a:r>
            <a:r>
              <a:rPr lang="ro-RO" b="1" dirty="0">
                <a:solidFill>
                  <a:schemeClr val="tx1"/>
                </a:solidFill>
                <a:latin typeface="+mn-lt"/>
              </a:rPr>
              <a:t>o vestimentație personalizată dând posibilitatea fiecărui client de a se implica parțial în crearea </a:t>
            </a:r>
            <a:r>
              <a:rPr lang="ro-RO" b="1" dirty="0" smtClean="0">
                <a:solidFill>
                  <a:schemeClr val="tx1"/>
                </a:solidFill>
                <a:latin typeface="+mn-lt"/>
              </a:rPr>
              <a:t>ei,  </a:t>
            </a:r>
            <a:r>
              <a:rPr lang="ro-RO" b="1" dirty="0">
                <a:solidFill>
                  <a:schemeClr val="tx1"/>
                </a:solidFill>
                <a:latin typeface="+mn-lt"/>
              </a:rPr>
              <a:t>pentru a avea ținute unice și </a:t>
            </a:r>
            <a:r>
              <a:rPr lang="ro-RO" b="1" dirty="0" smtClean="0">
                <a:solidFill>
                  <a:schemeClr val="tx1"/>
                </a:solidFill>
                <a:latin typeface="+mn-lt"/>
              </a:rPr>
              <a:t>frumoase la prețuri accesibile.</a:t>
            </a:r>
            <a:endParaRPr lang="en-US" b="1" dirty="0">
              <a:solidFill>
                <a:schemeClr val="tx1"/>
              </a:solidFill>
              <a:latin typeface="+mn-lt"/>
            </a:endParaRPr>
          </a:p>
          <a:p>
            <a:pPr marL="0" indent="0">
              <a:buNone/>
            </a:pPr>
            <a:r>
              <a:rPr lang="ro-RO" b="1" dirty="0">
                <a:solidFill>
                  <a:schemeClr val="tx1"/>
                </a:solidFill>
                <a:latin typeface="+mn-lt"/>
              </a:rPr>
              <a:t>       </a:t>
            </a:r>
            <a:endParaRPr lang="en-US" b="1" dirty="0">
              <a:solidFill>
                <a:schemeClr val="tx1"/>
              </a:solidFill>
              <a:latin typeface="+mn-lt"/>
            </a:endParaRPr>
          </a:p>
          <a:p>
            <a:r>
              <a:rPr lang="ro-RO" b="1" dirty="0">
                <a:solidFill>
                  <a:schemeClr val="tx1"/>
                </a:solidFill>
                <a:latin typeface="+mn-lt"/>
              </a:rPr>
              <a:t>Urmărim ca SC ARTIZEN SRL să devină o </a:t>
            </a:r>
            <a:r>
              <a:rPr lang="ro-RO" b="1" dirty="0" smtClean="0">
                <a:solidFill>
                  <a:schemeClr val="tx1"/>
                </a:solidFill>
                <a:latin typeface="+mn-lt"/>
              </a:rPr>
              <a:t>firmă</a:t>
            </a:r>
            <a:r>
              <a:rPr lang="ro-RO" b="1" dirty="0" smtClean="0">
                <a:solidFill>
                  <a:schemeClr val="tx1"/>
                </a:solidFill>
                <a:latin typeface="+mn-lt"/>
              </a:rPr>
              <a:t> </a:t>
            </a:r>
            <a:r>
              <a:rPr lang="ro-RO" b="1" dirty="0">
                <a:solidFill>
                  <a:schemeClr val="tx1"/>
                </a:solidFill>
                <a:latin typeface="+mn-lt"/>
              </a:rPr>
              <a:t>de prestigiu cu perspective ideale de oferire a serviciilor în cadrul mai multor unități similare, adoptând o strategie bazată pe următoarele puncte cheie</a:t>
            </a:r>
            <a:r>
              <a:rPr lang="en-US" b="1" dirty="0">
                <a:solidFill>
                  <a:schemeClr val="tx1"/>
                </a:solidFill>
                <a:latin typeface="+mn-lt"/>
              </a:rPr>
              <a:t>:</a:t>
            </a:r>
          </a:p>
          <a:p>
            <a:pPr lvl="0"/>
            <a:r>
              <a:rPr lang="ro-RO" b="1" dirty="0">
                <a:solidFill>
                  <a:schemeClr val="tx1"/>
                </a:solidFill>
                <a:latin typeface="+mn-lt"/>
              </a:rPr>
              <a:t>servicii</a:t>
            </a:r>
            <a:r>
              <a:rPr lang="en-US" b="1" dirty="0">
                <a:solidFill>
                  <a:schemeClr val="tx1"/>
                </a:solidFill>
                <a:latin typeface="+mn-lt"/>
              </a:rPr>
              <a:t> de </a:t>
            </a:r>
            <a:r>
              <a:rPr lang="en-US" b="1" dirty="0" err="1">
                <a:solidFill>
                  <a:schemeClr val="tx1"/>
                </a:solidFill>
                <a:latin typeface="+mn-lt"/>
              </a:rPr>
              <a:t>înaltă</a:t>
            </a:r>
            <a:r>
              <a:rPr lang="en-US" b="1" dirty="0">
                <a:solidFill>
                  <a:schemeClr val="tx1"/>
                </a:solidFill>
                <a:latin typeface="+mn-lt"/>
              </a:rPr>
              <a:t> </a:t>
            </a:r>
            <a:r>
              <a:rPr lang="en-US" b="1" dirty="0" err="1">
                <a:solidFill>
                  <a:schemeClr val="tx1"/>
                </a:solidFill>
                <a:latin typeface="+mn-lt"/>
              </a:rPr>
              <a:t>calitate</a:t>
            </a:r>
            <a:r>
              <a:rPr lang="en-US" b="1" dirty="0">
                <a:solidFill>
                  <a:schemeClr val="tx1"/>
                </a:solidFill>
                <a:latin typeface="+mn-lt"/>
              </a:rPr>
              <a:t>;</a:t>
            </a:r>
          </a:p>
          <a:p>
            <a:pPr lvl="0"/>
            <a:r>
              <a:rPr lang="en-US" b="1" dirty="0">
                <a:solidFill>
                  <a:schemeClr val="tx1"/>
                </a:solidFill>
                <a:latin typeface="+mn-lt"/>
              </a:rPr>
              <a:t>personal cu </a:t>
            </a:r>
            <a:r>
              <a:rPr lang="ro-RO" b="1" dirty="0">
                <a:solidFill>
                  <a:schemeClr val="tx1"/>
                </a:solidFill>
                <a:latin typeface="+mn-lt"/>
              </a:rPr>
              <a:t>pregătire</a:t>
            </a:r>
            <a:r>
              <a:rPr lang="en-US" b="1" dirty="0">
                <a:solidFill>
                  <a:schemeClr val="tx1"/>
                </a:solidFill>
                <a:latin typeface="+mn-lt"/>
              </a:rPr>
              <a:t> </a:t>
            </a:r>
            <a:r>
              <a:rPr lang="en-US" b="1" dirty="0" err="1">
                <a:solidFill>
                  <a:schemeClr val="tx1"/>
                </a:solidFill>
                <a:latin typeface="+mn-lt"/>
              </a:rPr>
              <a:t>corespunzătoare</a:t>
            </a:r>
            <a:r>
              <a:rPr lang="en-US" b="1" dirty="0">
                <a:solidFill>
                  <a:schemeClr val="tx1"/>
                </a:solidFill>
                <a:latin typeface="+mn-lt"/>
              </a:rPr>
              <a:t>;</a:t>
            </a:r>
          </a:p>
          <a:p>
            <a:pPr lvl="0"/>
            <a:r>
              <a:rPr lang="en-US" b="1" dirty="0" err="1">
                <a:solidFill>
                  <a:schemeClr val="tx1"/>
                </a:solidFill>
                <a:latin typeface="+mn-lt"/>
              </a:rPr>
              <a:t>politici</a:t>
            </a:r>
            <a:r>
              <a:rPr lang="en-US" b="1" dirty="0">
                <a:solidFill>
                  <a:schemeClr val="tx1"/>
                </a:solidFill>
                <a:latin typeface="+mn-lt"/>
              </a:rPr>
              <a:t> de marketing </a:t>
            </a:r>
            <a:r>
              <a:rPr lang="ro-RO" b="1" dirty="0" smtClean="0">
                <a:solidFill>
                  <a:schemeClr val="tx1"/>
                </a:solidFill>
                <a:latin typeface="+mn-lt"/>
              </a:rPr>
              <a:t>ce vizează </a:t>
            </a:r>
            <a:r>
              <a:rPr lang="en-US" b="1" dirty="0" err="1" smtClean="0">
                <a:solidFill>
                  <a:schemeClr val="tx1"/>
                </a:solidFill>
                <a:latin typeface="+mn-lt"/>
              </a:rPr>
              <a:t>promovarea</a:t>
            </a:r>
            <a:r>
              <a:rPr lang="en-US" b="1" dirty="0" smtClean="0">
                <a:solidFill>
                  <a:schemeClr val="tx1"/>
                </a:solidFill>
                <a:latin typeface="+mn-lt"/>
              </a:rPr>
              <a:t> </a:t>
            </a:r>
            <a:r>
              <a:rPr lang="en-US" b="1" dirty="0" err="1">
                <a:solidFill>
                  <a:schemeClr val="tx1"/>
                </a:solidFill>
                <a:latin typeface="+mn-lt"/>
              </a:rPr>
              <a:t>imaginii</a:t>
            </a:r>
            <a:r>
              <a:rPr lang="en-US" b="1" dirty="0">
                <a:solidFill>
                  <a:schemeClr val="tx1"/>
                </a:solidFill>
                <a:latin typeface="+mn-lt"/>
              </a:rPr>
              <a:t>, </a:t>
            </a:r>
            <a:r>
              <a:rPr lang="en-US" b="1" dirty="0" err="1">
                <a:solidFill>
                  <a:schemeClr val="tx1"/>
                </a:solidFill>
                <a:latin typeface="+mn-lt"/>
              </a:rPr>
              <a:t>atragerea</a:t>
            </a:r>
            <a:r>
              <a:rPr lang="en-US" b="1" dirty="0">
                <a:solidFill>
                  <a:schemeClr val="tx1"/>
                </a:solidFill>
                <a:latin typeface="+mn-lt"/>
              </a:rPr>
              <a:t> </a:t>
            </a:r>
            <a:r>
              <a:rPr lang="en-US" b="1" dirty="0" err="1">
                <a:solidFill>
                  <a:schemeClr val="tx1"/>
                </a:solidFill>
                <a:latin typeface="+mn-lt"/>
              </a:rPr>
              <a:t>și</a:t>
            </a:r>
            <a:r>
              <a:rPr lang="en-US" b="1" dirty="0">
                <a:solidFill>
                  <a:schemeClr val="tx1"/>
                </a:solidFill>
                <a:latin typeface="+mn-lt"/>
              </a:rPr>
              <a:t> </a:t>
            </a:r>
            <a:r>
              <a:rPr lang="en-US" b="1" dirty="0" err="1">
                <a:solidFill>
                  <a:schemeClr val="tx1"/>
                </a:solidFill>
                <a:latin typeface="+mn-lt"/>
              </a:rPr>
              <a:t>menținerea</a:t>
            </a:r>
            <a:r>
              <a:rPr lang="en-US" b="1" dirty="0">
                <a:solidFill>
                  <a:schemeClr val="tx1"/>
                </a:solidFill>
                <a:latin typeface="+mn-lt"/>
              </a:rPr>
              <a:t> </a:t>
            </a:r>
            <a:r>
              <a:rPr lang="en-US" b="1" dirty="0" err="1">
                <a:solidFill>
                  <a:schemeClr val="tx1"/>
                </a:solidFill>
                <a:latin typeface="+mn-lt"/>
              </a:rPr>
              <a:t>clienților</a:t>
            </a:r>
            <a:r>
              <a:rPr lang="en-US" b="1" dirty="0">
                <a:solidFill>
                  <a:schemeClr val="tx1"/>
                </a:solidFill>
                <a:latin typeface="+mn-lt"/>
              </a:rPr>
              <a:t>, </a:t>
            </a:r>
            <a:r>
              <a:rPr lang="en-US" b="1" dirty="0" err="1">
                <a:solidFill>
                  <a:schemeClr val="tx1"/>
                </a:solidFill>
                <a:latin typeface="+mn-lt"/>
              </a:rPr>
              <a:t>diferențierea</a:t>
            </a:r>
            <a:r>
              <a:rPr lang="en-US" b="1" dirty="0">
                <a:solidFill>
                  <a:schemeClr val="tx1"/>
                </a:solidFill>
                <a:latin typeface="+mn-lt"/>
              </a:rPr>
              <a:t> </a:t>
            </a:r>
            <a:r>
              <a:rPr lang="en-US" b="1" dirty="0" err="1">
                <a:solidFill>
                  <a:schemeClr val="tx1"/>
                </a:solidFill>
                <a:latin typeface="+mn-lt"/>
              </a:rPr>
              <a:t>față</a:t>
            </a:r>
            <a:r>
              <a:rPr lang="en-US" b="1" dirty="0">
                <a:solidFill>
                  <a:schemeClr val="tx1"/>
                </a:solidFill>
                <a:latin typeface="+mn-lt"/>
              </a:rPr>
              <a:t> de </a:t>
            </a:r>
            <a:r>
              <a:rPr lang="en-US" b="1" dirty="0" err="1">
                <a:solidFill>
                  <a:schemeClr val="tx1"/>
                </a:solidFill>
                <a:latin typeface="+mn-lt"/>
              </a:rPr>
              <a:t>unitățile</a:t>
            </a:r>
            <a:r>
              <a:rPr lang="en-US" b="1" dirty="0">
                <a:solidFill>
                  <a:schemeClr val="tx1"/>
                </a:solidFill>
                <a:latin typeface="+mn-lt"/>
              </a:rPr>
              <a:t> din </a:t>
            </a:r>
            <a:r>
              <a:rPr lang="en-US" b="1" dirty="0" err="1">
                <a:solidFill>
                  <a:schemeClr val="tx1"/>
                </a:solidFill>
                <a:latin typeface="+mn-lt"/>
              </a:rPr>
              <a:t>cadrul</a:t>
            </a:r>
            <a:r>
              <a:rPr lang="en-US" b="1" dirty="0">
                <a:solidFill>
                  <a:schemeClr val="tx1"/>
                </a:solidFill>
                <a:latin typeface="+mn-lt"/>
              </a:rPr>
              <a:t> </a:t>
            </a:r>
            <a:r>
              <a:rPr lang="en-US" b="1" dirty="0" err="1">
                <a:solidFill>
                  <a:schemeClr val="tx1"/>
                </a:solidFill>
                <a:latin typeface="+mn-lt"/>
              </a:rPr>
              <a:t>aceluiași</a:t>
            </a:r>
            <a:r>
              <a:rPr lang="en-US" b="1" dirty="0">
                <a:solidFill>
                  <a:schemeClr val="tx1"/>
                </a:solidFill>
                <a:latin typeface="+mn-lt"/>
              </a:rPr>
              <a:t> </a:t>
            </a:r>
            <a:r>
              <a:rPr lang="en-US" b="1" dirty="0" err="1">
                <a:solidFill>
                  <a:schemeClr val="tx1"/>
                </a:solidFill>
                <a:latin typeface="+mn-lt"/>
              </a:rPr>
              <a:t>domeniu</a:t>
            </a:r>
            <a:r>
              <a:rPr lang="en-US" b="1" dirty="0">
                <a:solidFill>
                  <a:schemeClr val="tx1"/>
                </a:solidFill>
                <a:latin typeface="+mn-lt"/>
              </a:rPr>
              <a:t>;</a:t>
            </a:r>
          </a:p>
          <a:p>
            <a:pPr lvl="0"/>
            <a:r>
              <a:rPr lang="en-US" b="1" dirty="0" err="1">
                <a:solidFill>
                  <a:schemeClr val="tx1"/>
                </a:solidFill>
                <a:latin typeface="+mn-lt"/>
              </a:rPr>
              <a:t>profitabilitate</a:t>
            </a:r>
            <a:r>
              <a:rPr lang="en-US" b="1" dirty="0">
                <a:solidFill>
                  <a:schemeClr val="tx1"/>
                </a:solidFill>
                <a:latin typeface="+mn-lt"/>
              </a:rPr>
              <a:t>: control </a:t>
            </a:r>
            <a:r>
              <a:rPr lang="en-US" b="1" dirty="0" err="1">
                <a:solidFill>
                  <a:schemeClr val="tx1"/>
                </a:solidFill>
                <a:latin typeface="+mn-lt"/>
              </a:rPr>
              <a:t>riguros</a:t>
            </a:r>
            <a:r>
              <a:rPr lang="en-US" b="1" dirty="0">
                <a:solidFill>
                  <a:schemeClr val="tx1"/>
                </a:solidFill>
                <a:latin typeface="+mn-lt"/>
              </a:rPr>
              <a:t> al </a:t>
            </a:r>
            <a:r>
              <a:rPr lang="en-US" b="1" dirty="0" err="1">
                <a:solidFill>
                  <a:schemeClr val="tx1"/>
                </a:solidFill>
                <a:latin typeface="+mn-lt"/>
              </a:rPr>
              <a:t>costurilor</a:t>
            </a:r>
            <a:r>
              <a:rPr lang="en-US" b="1" dirty="0">
                <a:solidFill>
                  <a:schemeClr val="tx1"/>
                </a:solidFill>
                <a:latin typeface="+mn-lt"/>
              </a:rPr>
              <a:t> </a:t>
            </a:r>
            <a:r>
              <a:rPr lang="en-US" b="1" dirty="0" err="1">
                <a:solidFill>
                  <a:schemeClr val="tx1"/>
                </a:solidFill>
                <a:latin typeface="+mn-lt"/>
              </a:rPr>
              <a:t>și</a:t>
            </a:r>
            <a:r>
              <a:rPr lang="en-US" b="1" dirty="0">
                <a:solidFill>
                  <a:schemeClr val="tx1"/>
                </a:solidFill>
                <a:latin typeface="+mn-lt"/>
              </a:rPr>
              <a:t> management </a:t>
            </a:r>
            <a:r>
              <a:rPr lang="en-US" b="1" dirty="0" err="1">
                <a:solidFill>
                  <a:schemeClr val="tx1"/>
                </a:solidFill>
                <a:latin typeface="+mn-lt"/>
              </a:rPr>
              <a:t>eficient</a:t>
            </a:r>
            <a:r>
              <a:rPr lang="en-US" b="1" dirty="0">
                <a:solidFill>
                  <a:schemeClr val="tx1"/>
                </a:solidFill>
                <a:latin typeface="+mn-lt"/>
              </a:rPr>
              <a:t> al </a:t>
            </a:r>
            <a:r>
              <a:rPr lang="en-US" b="1" dirty="0" err="1">
                <a:solidFill>
                  <a:schemeClr val="tx1"/>
                </a:solidFill>
                <a:latin typeface="+mn-lt"/>
              </a:rPr>
              <a:t>bugetului</a:t>
            </a:r>
            <a:r>
              <a:rPr lang="en-US" b="1" dirty="0">
                <a:solidFill>
                  <a:schemeClr val="tx1"/>
                </a:solidFill>
                <a:latin typeface="+mn-lt"/>
              </a:rPr>
              <a:t> de </a:t>
            </a:r>
            <a:r>
              <a:rPr lang="en-US" b="1" dirty="0" err="1">
                <a:solidFill>
                  <a:schemeClr val="tx1"/>
                </a:solidFill>
                <a:latin typeface="+mn-lt"/>
              </a:rPr>
              <a:t>venituri</a:t>
            </a:r>
            <a:r>
              <a:rPr lang="en-US" b="1" dirty="0">
                <a:solidFill>
                  <a:schemeClr val="tx1"/>
                </a:solidFill>
                <a:latin typeface="+mn-lt"/>
              </a:rPr>
              <a:t> </a:t>
            </a:r>
            <a:r>
              <a:rPr lang="en-US" b="1" dirty="0" err="1">
                <a:solidFill>
                  <a:schemeClr val="tx1"/>
                </a:solidFill>
                <a:latin typeface="+mn-lt"/>
              </a:rPr>
              <a:t>și</a:t>
            </a:r>
            <a:r>
              <a:rPr lang="en-US" b="1" dirty="0">
                <a:solidFill>
                  <a:schemeClr val="tx1"/>
                </a:solidFill>
                <a:latin typeface="+mn-lt"/>
              </a:rPr>
              <a:t> </a:t>
            </a:r>
            <a:r>
              <a:rPr lang="en-US" b="1" dirty="0" err="1">
                <a:solidFill>
                  <a:schemeClr val="tx1"/>
                </a:solidFill>
                <a:latin typeface="+mn-lt"/>
              </a:rPr>
              <a:t>cheltuieli</a:t>
            </a:r>
            <a:r>
              <a:rPr lang="en-US" b="1" dirty="0">
                <a:solidFill>
                  <a:schemeClr val="tx1"/>
                </a:solidFill>
                <a:latin typeface="+mn-lt"/>
              </a:rPr>
              <a:t>; </a:t>
            </a:r>
          </a:p>
          <a:p>
            <a:pPr marL="0" indent="0" algn="just">
              <a:buNone/>
            </a:pPr>
            <a:endParaRPr lang="ro-RO" dirty="0"/>
          </a:p>
        </p:txBody>
      </p:sp>
    </p:spTree>
    <p:extLst>
      <p:ext uri="{BB962C8B-B14F-4D97-AF65-F5344CB8AC3E}">
        <p14:creationId xmlns:p14="http://schemas.microsoft.com/office/powerpoint/2010/main" val="3323311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03232" cy="648072"/>
          </a:xfrm>
        </p:spPr>
        <p:txBody>
          <a:bodyPr/>
          <a:lstStyle/>
          <a:p>
            <a:r>
              <a:rPr lang="ro-RO" sz="3200" b="1" dirty="0">
                <a:effectLst/>
              </a:rPr>
              <a:t>III. Descrierea </a:t>
            </a:r>
            <a:r>
              <a:rPr lang="ro-RO" sz="3200" b="1" dirty="0" smtClean="0">
                <a:effectLst/>
              </a:rPr>
              <a:t>sediului/spațiilor utilizate</a:t>
            </a:r>
            <a:endParaRPr lang="ro-RO" sz="3200" b="1" dirty="0"/>
          </a:p>
        </p:txBody>
      </p:sp>
      <p:sp>
        <p:nvSpPr>
          <p:cNvPr id="3" name="Content Placeholder 2"/>
          <p:cNvSpPr>
            <a:spLocks noGrp="1"/>
          </p:cNvSpPr>
          <p:nvPr>
            <p:ph idx="1"/>
          </p:nvPr>
        </p:nvSpPr>
        <p:spPr>
          <a:xfrm>
            <a:off x="107504" y="836712"/>
            <a:ext cx="8579296" cy="5904656"/>
          </a:xfrm>
        </p:spPr>
        <p:txBody>
          <a:bodyPr numCol="2">
            <a:normAutofit/>
          </a:bodyPr>
          <a:lstStyle/>
          <a:p>
            <a:pPr marL="0" indent="0" algn="just">
              <a:buNone/>
            </a:pPr>
            <a:r>
              <a:rPr lang="ro-RO" sz="1400" b="1" dirty="0" smtClean="0">
                <a:solidFill>
                  <a:schemeClr val="tx1"/>
                </a:solidFill>
                <a:latin typeface="+mn-lt"/>
              </a:rPr>
              <a:t>	</a:t>
            </a:r>
            <a:r>
              <a:rPr lang="ro-RO" sz="1800" b="1" dirty="0" smtClean="0">
                <a:solidFill>
                  <a:schemeClr val="tx1"/>
                </a:solidFill>
              </a:rPr>
              <a:t>Atelier </a:t>
            </a:r>
            <a:r>
              <a:rPr lang="ro-RO" sz="1800" b="1" dirty="0">
                <a:solidFill>
                  <a:schemeClr val="tx1"/>
                </a:solidFill>
              </a:rPr>
              <a:t>1, principal.</a:t>
            </a:r>
            <a:r>
              <a:rPr lang="ro-RO" sz="1800" dirty="0">
                <a:solidFill>
                  <a:schemeClr val="tx1"/>
                </a:solidFill>
              </a:rPr>
              <a:t> Sediul firmei își va începe activitatea în </a:t>
            </a:r>
            <a:r>
              <a:rPr lang="ro-RO" sz="1800" dirty="0" err="1">
                <a:solidFill>
                  <a:schemeClr val="tx1"/>
                </a:solidFill>
              </a:rPr>
              <a:t>Tișăuți</a:t>
            </a:r>
            <a:r>
              <a:rPr lang="ro-RO" sz="1800" dirty="0">
                <a:solidFill>
                  <a:schemeClr val="tx1"/>
                </a:solidFill>
              </a:rPr>
              <a:t>, jud. Suceava, cu </a:t>
            </a:r>
            <a:r>
              <a:rPr lang="ro-RO" sz="1800" b="1" dirty="0">
                <a:solidFill>
                  <a:schemeClr val="tx1"/>
                </a:solidFill>
              </a:rPr>
              <a:t>hala de producție</a:t>
            </a:r>
            <a:r>
              <a:rPr lang="ro-RO" sz="1800" dirty="0">
                <a:solidFill>
                  <a:schemeClr val="tx1"/>
                </a:solidFill>
              </a:rPr>
              <a:t> – în aceeași locație. </a:t>
            </a:r>
            <a:r>
              <a:rPr lang="ro-RO" sz="1800" dirty="0" smtClean="0">
                <a:solidFill>
                  <a:schemeClr val="tx1"/>
                </a:solidFill>
              </a:rPr>
              <a:t>Construcțiile </a:t>
            </a:r>
            <a:r>
              <a:rPr lang="ro-RO" sz="1800" dirty="0">
                <a:solidFill>
                  <a:schemeClr val="tx1"/>
                </a:solidFill>
              </a:rPr>
              <a:t>pe proprietăți au fost </a:t>
            </a:r>
            <a:r>
              <a:rPr lang="ro-RO" sz="1800" dirty="0" smtClean="0">
                <a:solidFill>
                  <a:schemeClr val="tx1"/>
                </a:solidFill>
              </a:rPr>
              <a:t>ridicate anterior </a:t>
            </a:r>
            <a:r>
              <a:rPr lang="ro-RO" sz="1800" dirty="0">
                <a:solidFill>
                  <a:schemeClr val="tx1"/>
                </a:solidFill>
              </a:rPr>
              <a:t>și  am ales să amplasăm hala de producție la sat deoarece locul îndeplinește mai multe condiții prielnice pentru producție</a:t>
            </a:r>
            <a:r>
              <a:rPr lang="ro-RO" sz="1800" dirty="0" smtClean="0">
                <a:solidFill>
                  <a:schemeClr val="tx1"/>
                </a:solidFill>
              </a:rPr>
              <a:t>.</a:t>
            </a:r>
          </a:p>
          <a:p>
            <a:pPr marL="0" indent="0" algn="just">
              <a:buNone/>
            </a:pPr>
            <a:endParaRPr lang="en-US" sz="1800" dirty="0">
              <a:solidFill>
                <a:schemeClr val="tx1"/>
              </a:solidFill>
            </a:endParaRPr>
          </a:p>
          <a:p>
            <a:pPr marL="0" indent="0" algn="just">
              <a:buNone/>
            </a:pPr>
            <a:r>
              <a:rPr lang="ro-RO" sz="1800" b="1" dirty="0" smtClean="0">
                <a:solidFill>
                  <a:schemeClr val="tx1"/>
                </a:solidFill>
              </a:rPr>
              <a:t>	Atelierul </a:t>
            </a:r>
            <a:r>
              <a:rPr lang="ro-RO" sz="1800" b="1" dirty="0">
                <a:solidFill>
                  <a:schemeClr val="tx1"/>
                </a:solidFill>
              </a:rPr>
              <a:t>2</a:t>
            </a:r>
            <a:r>
              <a:rPr lang="ro-RO" sz="1800" dirty="0">
                <a:solidFill>
                  <a:schemeClr val="tx1"/>
                </a:solidFill>
              </a:rPr>
              <a:t> de croitorie va fi amplasat în Mall, iar </a:t>
            </a:r>
            <a:r>
              <a:rPr lang="ro-RO" sz="1800" dirty="0" smtClean="0">
                <a:solidFill>
                  <a:schemeClr val="tx1"/>
                </a:solidFill>
              </a:rPr>
              <a:t>spațiul, </a:t>
            </a:r>
            <a:r>
              <a:rPr lang="ro-RO" sz="1800" dirty="0">
                <a:solidFill>
                  <a:schemeClr val="tx1"/>
                </a:solidFill>
              </a:rPr>
              <a:t>evident va fi închiriat. Suprafața închiriată va fi conform standardelor din domeniu specific unui atelier mic deoarece se va lucra la anumite operații în hala mare din </a:t>
            </a:r>
            <a:r>
              <a:rPr lang="ro-RO" sz="1800" dirty="0" err="1" smtClean="0">
                <a:solidFill>
                  <a:schemeClr val="tx1"/>
                </a:solidFill>
              </a:rPr>
              <a:t>Tișăuți</a:t>
            </a:r>
            <a:r>
              <a:rPr lang="ro-RO" sz="1800" dirty="0" smtClean="0">
                <a:solidFill>
                  <a:schemeClr val="tx1"/>
                </a:solidFill>
              </a:rPr>
              <a:t> </a:t>
            </a:r>
            <a:r>
              <a:rPr lang="ro-RO" sz="1800" dirty="0">
                <a:solidFill>
                  <a:schemeClr val="tx1"/>
                </a:solidFill>
              </a:rPr>
              <a:t>pentru a reduce timpul de lucru pentru produs și evident a eficientiza activitatea.</a:t>
            </a:r>
            <a:endParaRPr lang="ro-RO" sz="1800" b="1" dirty="0" smtClean="0">
              <a:solidFill>
                <a:schemeClr val="tx1"/>
              </a:solidFill>
              <a:latin typeface="+mn-lt"/>
            </a:endParaRPr>
          </a:p>
          <a:p>
            <a:pPr marL="0" indent="0" algn="just">
              <a:buNone/>
            </a:pPr>
            <a:r>
              <a:rPr lang="ro-RO" sz="1600" b="1" dirty="0" smtClean="0">
                <a:solidFill>
                  <a:schemeClr val="tx1"/>
                </a:solidFill>
                <a:latin typeface="+mn-lt"/>
              </a:rPr>
              <a:t>	</a:t>
            </a:r>
            <a:endParaRPr lang="ro-RO" sz="1400" b="1" dirty="0">
              <a:solidFill>
                <a:schemeClr val="tx1"/>
              </a:solidFill>
              <a:latin typeface="+mn-lt"/>
            </a:endParaRPr>
          </a:p>
        </p:txBody>
      </p:sp>
      <p:pic>
        <p:nvPicPr>
          <p:cNvPr id="5" name="Picture 4" descr="C:\Users\Compaq\Desktop\AFI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628800"/>
            <a:ext cx="3898776" cy="4680520"/>
          </a:xfrm>
          <a:prstGeom prst="rect">
            <a:avLst/>
          </a:prstGeom>
          <a:noFill/>
          <a:ln>
            <a:noFill/>
          </a:ln>
        </p:spPr>
      </p:pic>
    </p:spTree>
    <p:extLst>
      <p:ext uri="{BB962C8B-B14F-4D97-AF65-F5344CB8AC3E}">
        <p14:creationId xmlns:p14="http://schemas.microsoft.com/office/powerpoint/2010/main" val="522380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789</TotalTime>
  <Words>1456</Words>
  <Application>Microsoft Office PowerPoint</Application>
  <PresentationFormat>On-screen Show (4:3)</PresentationFormat>
  <Paragraphs>609</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Palatino Linotype</vt:lpstr>
      <vt:lpstr>Segoe Script</vt:lpstr>
      <vt:lpstr>Times New Roman</vt:lpstr>
      <vt:lpstr>Executive</vt:lpstr>
      <vt:lpstr>PLAN DE AFACERI S.C. ARTIZEN S.R.L</vt:lpstr>
      <vt:lpstr>Cuprins</vt:lpstr>
      <vt:lpstr>Introducere</vt:lpstr>
      <vt:lpstr>Date despre firmă</vt:lpstr>
      <vt:lpstr>PowerPoint Presentation</vt:lpstr>
      <vt:lpstr>II. Prezentarea firmei</vt:lpstr>
      <vt:lpstr>MOTIVAȚIA AFACERII</vt:lpstr>
      <vt:lpstr>PowerPoint Presentation</vt:lpstr>
      <vt:lpstr>III. Descrierea sediului/spațiilor utilizate</vt:lpstr>
      <vt:lpstr>IV. Descrierea investiției</vt:lpstr>
      <vt:lpstr>PowerPoint Presentation</vt:lpstr>
      <vt:lpstr>V. Planul managerial</vt:lpstr>
      <vt:lpstr>PowerPoint Presentation</vt:lpstr>
      <vt:lpstr>VII. Planul de producție</vt:lpstr>
      <vt:lpstr>PowerPoint Presentation</vt:lpstr>
      <vt:lpstr>VI. Prezentarea unor produse</vt:lpstr>
      <vt:lpstr>Prezentarea produselor/serviciilor</vt:lpstr>
      <vt:lpstr>Kit de înfrumusețare și transformare a ținutei</vt:lpstr>
      <vt:lpstr>VIII.Desfășurarea activităților</vt:lpstr>
      <vt:lpstr>IX. Planul operațional</vt:lpstr>
      <vt:lpstr>X. Analiza pieței</vt:lpstr>
      <vt:lpstr>Furnizori </vt:lpstr>
      <vt:lpstr>XI. Planul de marketing</vt:lpstr>
      <vt:lpstr>Clienții</vt:lpstr>
      <vt:lpstr>Promovarea afacerii</vt:lpstr>
      <vt:lpstr>PowerPoint Presentation</vt:lpstr>
      <vt:lpstr> Obiectivele de marketing</vt:lpstr>
      <vt:lpstr>XII. Planul financiar A. Capital</vt:lpstr>
      <vt:lpstr>PowerPoint Presentation</vt:lpstr>
      <vt:lpstr>PowerPoint Presentation</vt:lpstr>
      <vt:lpstr>PowerPoint Presentation</vt:lpstr>
      <vt:lpstr>PowerPoint Presentation</vt:lpstr>
      <vt:lpstr>Concluzii</vt:lpstr>
      <vt:lpstr>Cu mulțumiri și un mesaj bun de la o viitoare antreprenoare, Estera Daria Sainiuc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AFACERI ,, S.C. Melissae S.R.L”</dc:title>
  <dc:creator>Andrei Si Cristina</dc:creator>
  <cp:lastModifiedBy>Compaq</cp:lastModifiedBy>
  <cp:revision>55</cp:revision>
  <dcterms:created xsi:type="dcterms:W3CDTF">2023-05-19T13:14:51Z</dcterms:created>
  <dcterms:modified xsi:type="dcterms:W3CDTF">2023-11-14T15:46:29Z</dcterms:modified>
</cp:coreProperties>
</file>